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1" r:id="rId6"/>
    <p:sldId id="262" r:id="rId7"/>
    <p:sldId id="263" r:id="rId8"/>
    <p:sldId id="284" r:id="rId9"/>
    <p:sldId id="265" r:id="rId10"/>
    <p:sldId id="266" r:id="rId11"/>
    <p:sldId id="267" r:id="rId12"/>
    <p:sldId id="268" r:id="rId13"/>
    <p:sldId id="269" r:id="rId14"/>
    <p:sldId id="270" r:id="rId15"/>
    <p:sldId id="272" r:id="rId16"/>
    <p:sldId id="285" r:id="rId17"/>
    <p:sldId id="273" r:id="rId18"/>
    <p:sldId id="274" r:id="rId19"/>
    <p:sldId id="275" r:id="rId20"/>
    <p:sldId id="276" r:id="rId21"/>
    <p:sldId id="286" r:id="rId22"/>
    <p:sldId id="298" r:id="rId23"/>
    <p:sldId id="299" r:id="rId24"/>
    <p:sldId id="300" r:id="rId25"/>
    <p:sldId id="301" r:id="rId26"/>
    <p:sldId id="302" r:id="rId27"/>
    <p:sldId id="277" r:id="rId28"/>
    <p:sldId id="293" r:id="rId29"/>
    <p:sldId id="294" r:id="rId30"/>
    <p:sldId id="295" r:id="rId31"/>
    <p:sldId id="296" r:id="rId32"/>
    <p:sldId id="287" r:id="rId33"/>
    <p:sldId id="289" r:id="rId34"/>
    <p:sldId id="290" r:id="rId35"/>
    <p:sldId id="264" r:id="rId36"/>
    <p:sldId id="2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098"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6E63A31-FF93-46AB-A326-A8DE34FDA721}" type="slidenum">
              <a:rPr lang="en-US"/>
              <a:pPr/>
              <a:t>‹#›</a:t>
            </a:fld>
            <a:endParaRPr lang="en-US" dirty="0"/>
          </a:p>
        </p:txBody>
      </p:sp>
    </p:spTree>
    <p:extLst>
      <p:ext uri="{BB962C8B-B14F-4D97-AF65-F5344CB8AC3E}">
        <p14:creationId xmlns:p14="http://schemas.microsoft.com/office/powerpoint/2010/main" val="27605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1B181E-2F32-4A00-AB3C-3F9C121BE6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82F2C0A-E48D-4969-B1E0-42BBB4347807}" type="datetimeFigureOut">
              <a:rPr lang="en-US" smtClean="0"/>
              <a:pPr/>
              <a:t>9/28/2010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2E1B181E-2F32-4A00-AB3C-3F9C121BE647}"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82F2C0A-E48D-4969-B1E0-42BBB4347807}" type="datetimeFigureOut">
              <a:rPr lang="en-US" smtClean="0"/>
              <a:pPr/>
              <a:t>9/28/2010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E1B181E-2F32-4A00-AB3C-3F9C121BE647}"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1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219200"/>
            <a:ext cx="7851648" cy="2667000"/>
          </a:xfrm>
        </p:spPr>
        <p:txBody>
          <a:bodyPr anchor="ctr">
            <a:normAutofit/>
          </a:bodyPr>
          <a:lstStyle/>
          <a:p>
            <a:pPr algn="ctr"/>
            <a:r>
              <a:rPr lang="en-US" sz="6600" dirty="0" smtClean="0"/>
              <a:t>Team #2 </a:t>
            </a:r>
            <a:br>
              <a:rPr lang="en-US" sz="6600" dirty="0" smtClean="0"/>
            </a:br>
            <a:r>
              <a:rPr lang="en-US" sz="6600" dirty="0" smtClean="0"/>
              <a:t>Solar Car Project</a:t>
            </a:r>
            <a:br>
              <a:rPr lang="en-US" sz="6600" dirty="0" smtClean="0"/>
            </a:br>
            <a:r>
              <a:rPr lang="en-US" sz="4000" dirty="0" smtClean="0"/>
              <a:t>Senior Design 2010 - 2011</a:t>
            </a:r>
            <a:endParaRPr lang="en-US" sz="4000" dirty="0"/>
          </a:p>
        </p:txBody>
      </p:sp>
      <p:grpSp>
        <p:nvGrpSpPr>
          <p:cNvPr id="6" name="Group 5"/>
          <p:cNvGrpSpPr/>
          <p:nvPr/>
        </p:nvGrpSpPr>
        <p:grpSpPr>
          <a:xfrm>
            <a:off x="731520" y="5394960"/>
            <a:ext cx="7680960" cy="1097280"/>
            <a:chOff x="731520" y="5394960"/>
            <a:chExt cx="7680960" cy="1097280"/>
          </a:xfrm>
        </p:grpSpPr>
        <p:pic>
          <p:nvPicPr>
            <p:cNvPr id="4" name="Picture 3" descr="::Desktop:Picture 5 13-28-36.png"/>
            <p:cNvPicPr/>
            <p:nvPr/>
          </p:nvPicPr>
          <p:blipFill>
            <a:blip r:embed="rId2" cstate="print"/>
            <a:srcRect/>
            <a:stretch>
              <a:fillRect/>
            </a:stretch>
          </p:blipFill>
          <p:spPr bwMode="auto">
            <a:xfrm>
              <a:off x="7315200" y="5394960"/>
              <a:ext cx="1097280" cy="1097280"/>
            </a:xfrm>
            <a:prstGeom prst="rect">
              <a:avLst/>
            </a:prstGeom>
            <a:noFill/>
            <a:ln w="9525">
              <a:noFill/>
              <a:miter lim="800000"/>
              <a:headEnd/>
              <a:tailEnd/>
            </a:ln>
          </p:spPr>
        </p:pic>
        <p:pic>
          <p:nvPicPr>
            <p:cNvPr id="5" name="Picture 4" descr="::Desktop:Picture 6 13-29-01.png"/>
            <p:cNvPicPr/>
            <p:nvPr/>
          </p:nvPicPr>
          <p:blipFill>
            <a:blip r:embed="rId3" cstate="print"/>
            <a:srcRect/>
            <a:stretch>
              <a:fillRect/>
            </a:stretch>
          </p:blipFill>
          <p:spPr bwMode="auto">
            <a:xfrm>
              <a:off x="731520" y="5394960"/>
              <a:ext cx="1097280" cy="1097280"/>
            </a:xfrm>
            <a:prstGeom prst="rect">
              <a:avLst/>
            </a:prstGeom>
            <a:noFill/>
            <a:ln w="9525">
              <a:noFill/>
              <a:miter lim="800000"/>
              <a:headEnd/>
              <a:tailEnd/>
            </a:ln>
          </p:spPr>
        </p:pic>
      </p:grpSp>
      <p:pic>
        <p:nvPicPr>
          <p:cNvPr id="7" name="Picture 5"/>
          <p:cNvPicPr>
            <a:picLocks noChangeArrowheads="1"/>
          </p:cNvPicPr>
          <p:nvPr/>
        </p:nvPicPr>
        <p:blipFill>
          <a:blip r:embed="rId4" cstate="print"/>
          <a:srcRect/>
          <a:stretch>
            <a:fillRect/>
          </a:stretch>
        </p:blipFill>
        <p:spPr bwMode="auto">
          <a:xfrm>
            <a:off x="2759765" y="4515688"/>
            <a:ext cx="3630613" cy="1976552"/>
          </a:xfrm>
          <a:prstGeom prst="rect">
            <a:avLst/>
          </a:prstGeom>
          <a:noFill/>
        </p:spPr>
      </p:pic>
    </p:spTree>
    <p:extLst>
      <p:ext uri="{BB962C8B-B14F-4D97-AF65-F5344CB8AC3E}">
        <p14:creationId xmlns:p14="http://schemas.microsoft.com/office/powerpoint/2010/main" val="216740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Functional Requirements – ME</a:t>
            </a:r>
            <a:endParaRPr lang="en-US" dirty="0"/>
          </a:p>
        </p:txBody>
      </p:sp>
      <p:sp>
        <p:nvSpPr>
          <p:cNvPr id="3" name="Content Placeholder 2"/>
          <p:cNvSpPr>
            <a:spLocks noGrp="1"/>
          </p:cNvSpPr>
          <p:nvPr>
            <p:ph idx="1"/>
          </p:nvPr>
        </p:nvSpPr>
        <p:spPr>
          <a:xfrm>
            <a:off x="304800" y="1676400"/>
            <a:ext cx="8130189" cy="533400"/>
          </a:xfrm>
        </p:spPr>
        <p:txBody>
          <a:bodyPr>
            <a:normAutofit/>
          </a:bodyPr>
          <a:lstStyle/>
          <a:p>
            <a:r>
              <a:rPr lang="en-US" dirty="0" smtClean="0"/>
              <a:t>Reduce stress on drive motor</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764" t="13104" r="2686" b="11622"/>
          <a:stretch/>
        </p:blipFill>
        <p:spPr>
          <a:xfrm>
            <a:off x="381001" y="2362202"/>
            <a:ext cx="4038600" cy="257482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250" t="1370" b="14508"/>
          <a:stretch/>
        </p:blipFill>
        <p:spPr>
          <a:xfrm>
            <a:off x="4677980" y="3027879"/>
            <a:ext cx="4161220" cy="2991921"/>
          </a:xfrm>
          <a:prstGeom prst="rect">
            <a:avLst/>
          </a:prstGeom>
        </p:spPr>
      </p:pic>
      <p:sp>
        <p:nvSpPr>
          <p:cNvPr id="6" name="TextBox 5"/>
          <p:cNvSpPr txBox="1"/>
          <p:nvPr/>
        </p:nvSpPr>
        <p:spPr>
          <a:xfrm>
            <a:off x="723901" y="5040085"/>
            <a:ext cx="3352799" cy="369332"/>
          </a:xfrm>
          <a:prstGeom prst="rect">
            <a:avLst/>
          </a:prstGeom>
          <a:noFill/>
        </p:spPr>
        <p:txBody>
          <a:bodyPr wrap="square" rtlCol="0">
            <a:spAutoFit/>
          </a:bodyPr>
          <a:lstStyle/>
          <a:p>
            <a:pPr algn="ctr"/>
            <a:r>
              <a:rPr lang="en-US" b="1" i="1" dirty="0" smtClean="0"/>
              <a:t>Back right</a:t>
            </a:r>
            <a:endParaRPr lang="en-US" b="1" i="1" dirty="0"/>
          </a:p>
        </p:txBody>
      </p:sp>
      <p:sp>
        <p:nvSpPr>
          <p:cNvPr id="7" name="TextBox 6"/>
          <p:cNvSpPr txBox="1"/>
          <p:nvPr/>
        </p:nvSpPr>
        <p:spPr>
          <a:xfrm>
            <a:off x="5082190" y="2572856"/>
            <a:ext cx="3352799" cy="369332"/>
          </a:xfrm>
          <a:prstGeom prst="rect">
            <a:avLst/>
          </a:prstGeom>
          <a:noFill/>
        </p:spPr>
        <p:txBody>
          <a:bodyPr wrap="square" rtlCol="0">
            <a:spAutoFit/>
          </a:bodyPr>
          <a:lstStyle/>
          <a:p>
            <a:pPr algn="ctr"/>
            <a:r>
              <a:rPr lang="en-US" b="1" i="1" dirty="0" smtClean="0"/>
              <a:t>Back left</a:t>
            </a:r>
            <a:endParaRPr lang="en-US" b="1" i="1" dirty="0"/>
          </a:p>
        </p:txBody>
      </p:sp>
    </p:spTree>
    <p:extLst>
      <p:ext uri="{BB962C8B-B14F-4D97-AF65-F5344CB8AC3E}">
        <p14:creationId xmlns:p14="http://schemas.microsoft.com/office/powerpoint/2010/main" val="1526924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Functional Requirements – ME</a:t>
            </a:r>
            <a:endParaRPr lang="en-US" dirty="0"/>
          </a:p>
        </p:txBody>
      </p:sp>
      <p:sp>
        <p:nvSpPr>
          <p:cNvPr id="3" name="Content Placeholder 2"/>
          <p:cNvSpPr>
            <a:spLocks noGrp="1"/>
          </p:cNvSpPr>
          <p:nvPr>
            <p:ph idx="1"/>
          </p:nvPr>
        </p:nvSpPr>
        <p:spPr>
          <a:xfrm>
            <a:off x="304800" y="1600200"/>
            <a:ext cx="8534400" cy="838200"/>
          </a:xfrm>
        </p:spPr>
        <p:txBody>
          <a:bodyPr>
            <a:normAutofit/>
          </a:bodyPr>
          <a:lstStyle/>
          <a:p>
            <a:r>
              <a:rPr lang="en-US" dirty="0" smtClean="0"/>
              <a:t>Improve front (below) and rear (below right) suspensions</a:t>
            </a:r>
            <a:endParaRPr lang="en-US" dirty="0"/>
          </a:p>
        </p:txBody>
      </p:sp>
      <p:pic>
        <p:nvPicPr>
          <p:cNvPr id="8" name="P923002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4495800" y="3025502"/>
            <a:ext cx="4267200" cy="3200400"/>
          </a:xfrm>
          <a:prstGeom prst="rect">
            <a:avLst/>
          </a:prstGeom>
        </p:spPr>
      </p:pic>
      <p:pic>
        <p:nvPicPr>
          <p:cNvPr id="9" name="P9230028.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cstate="print"/>
          <a:srcRect l="7426"/>
          <a:stretch/>
        </p:blipFill>
        <p:spPr>
          <a:xfrm rot="16200000">
            <a:off x="401320" y="2799080"/>
            <a:ext cx="3799839" cy="3078479"/>
          </a:xfrm>
          <a:prstGeom prst="rect">
            <a:avLst/>
          </a:prstGeom>
        </p:spPr>
      </p:pic>
    </p:spTree>
    <p:extLst>
      <p:ext uri="{BB962C8B-B14F-4D97-AF65-F5344CB8AC3E}">
        <p14:creationId xmlns:p14="http://schemas.microsoft.com/office/powerpoint/2010/main" val="2643608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82000" cy="1143000"/>
          </a:xfrm>
        </p:spPr>
        <p:txBody>
          <a:bodyPr anchor="ctr">
            <a:normAutofit fontScale="90000"/>
          </a:bodyPr>
          <a:lstStyle/>
          <a:p>
            <a:r>
              <a:rPr lang="en-US" dirty="0" smtClean="0"/>
              <a:t>Non-Functional Requirements </a:t>
            </a:r>
            <a:r>
              <a:rPr lang="en-US" dirty="0" smtClean="0"/>
              <a:t>– </a:t>
            </a:r>
            <a:r>
              <a:rPr lang="en-US" dirty="0" smtClean="0"/>
              <a:t>ME</a:t>
            </a:r>
            <a:endParaRPr lang="en-US" dirty="0"/>
          </a:p>
        </p:txBody>
      </p:sp>
      <p:sp>
        <p:nvSpPr>
          <p:cNvPr id="3" name="Content Placeholder 2"/>
          <p:cNvSpPr>
            <a:spLocks noGrp="1"/>
          </p:cNvSpPr>
          <p:nvPr>
            <p:ph idx="1"/>
          </p:nvPr>
        </p:nvSpPr>
        <p:spPr/>
        <p:txBody>
          <a:bodyPr>
            <a:normAutofit/>
          </a:bodyPr>
          <a:lstStyle/>
          <a:p>
            <a:r>
              <a:rPr lang="en-US" dirty="0" smtClean="0"/>
              <a:t>Driver cockpit equipped with outside air circulation</a:t>
            </a:r>
          </a:p>
          <a:p>
            <a:r>
              <a:rPr lang="en-US" dirty="0" smtClean="0"/>
              <a:t>Roll </a:t>
            </a:r>
            <a:r>
              <a:rPr lang="en-US" dirty="0"/>
              <a:t>cage must be padded with energy-absorbing </a:t>
            </a:r>
            <a:r>
              <a:rPr lang="en-US" dirty="0" smtClean="0"/>
              <a:t>material</a:t>
            </a:r>
          </a:p>
          <a:p>
            <a:r>
              <a:rPr lang="en-US" dirty="0" smtClean="0"/>
              <a:t>Ensure steering column meets safety requirements</a:t>
            </a:r>
          </a:p>
          <a:p>
            <a:endParaRPr lang="en-US" dirty="0"/>
          </a:p>
        </p:txBody>
      </p:sp>
    </p:spTree>
    <p:extLst>
      <p:ext uri="{BB962C8B-B14F-4D97-AF65-F5344CB8AC3E}">
        <p14:creationId xmlns:p14="http://schemas.microsoft.com/office/powerpoint/2010/main" val="2983469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04088"/>
            <a:ext cx="8382000" cy="1143000"/>
          </a:xfrm>
        </p:spPr>
        <p:txBody>
          <a:bodyPr anchor="t">
            <a:normAutofit fontScale="90000"/>
          </a:bodyPr>
          <a:lstStyle/>
          <a:p>
            <a:r>
              <a:rPr lang="en-US" dirty="0"/>
              <a:t>Non-Functional Requirements </a:t>
            </a:r>
            <a:r>
              <a:rPr lang="en-US" dirty="0" smtClean="0"/>
              <a:t>– </a:t>
            </a:r>
            <a:r>
              <a:rPr lang="en-US" dirty="0" smtClean="0"/>
              <a:t>M</a:t>
            </a:r>
            <a:r>
              <a:rPr lang="en-US" dirty="0" smtClean="0"/>
              <a:t>E</a:t>
            </a:r>
            <a:endParaRPr lang="en-US" dirty="0"/>
          </a:p>
        </p:txBody>
      </p:sp>
      <p:sp>
        <p:nvSpPr>
          <p:cNvPr id="8" name="Content Placeholder 7"/>
          <p:cNvSpPr>
            <a:spLocks noGrp="1"/>
          </p:cNvSpPr>
          <p:nvPr>
            <p:ph sz="half" idx="1"/>
          </p:nvPr>
        </p:nvSpPr>
        <p:spPr>
          <a:xfrm>
            <a:off x="457200" y="1600201"/>
            <a:ext cx="4038600" cy="1371600"/>
          </a:xfrm>
        </p:spPr>
        <p:txBody>
          <a:bodyPr/>
          <a:lstStyle/>
          <a:p>
            <a:r>
              <a:rPr lang="en-US" dirty="0" smtClean="0"/>
              <a:t>Improve </a:t>
            </a:r>
            <a:r>
              <a:rPr lang="en-US" dirty="0"/>
              <a:t>method of securing batteries to </a:t>
            </a:r>
            <a:r>
              <a:rPr lang="en-US" dirty="0" smtClean="0"/>
              <a:t>car</a:t>
            </a:r>
            <a:endParaRPr lang="en-US" dirty="0"/>
          </a:p>
        </p:txBody>
      </p:sp>
      <p:sp>
        <p:nvSpPr>
          <p:cNvPr id="9" name="Content Placeholder 8"/>
          <p:cNvSpPr>
            <a:spLocks noGrp="1"/>
          </p:cNvSpPr>
          <p:nvPr>
            <p:ph sz="half" idx="2"/>
          </p:nvPr>
        </p:nvSpPr>
        <p:spPr>
          <a:xfrm>
            <a:off x="4648200" y="1600201"/>
            <a:ext cx="4038600" cy="1371600"/>
          </a:xfrm>
        </p:spPr>
        <p:txBody>
          <a:bodyPr/>
          <a:lstStyle/>
          <a:p>
            <a:r>
              <a:rPr lang="en-US" dirty="0" smtClean="0"/>
              <a:t>Improve </a:t>
            </a:r>
            <a:r>
              <a:rPr lang="en-US" dirty="0"/>
              <a:t>electronics housing </a:t>
            </a:r>
            <a:r>
              <a:rPr lang="en-US" dirty="0" smtClean="0"/>
              <a:t>enclosure</a:t>
            </a:r>
            <a:endParaRPr lang="en-US" dirty="0"/>
          </a:p>
        </p:txBody>
      </p:sp>
      <p:pic>
        <p:nvPicPr>
          <p:cNvPr id="10"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14603" r="9469"/>
          <a:stretch/>
        </p:blipFill>
        <p:spPr>
          <a:xfrm rot="5400000">
            <a:off x="819472" y="3142927"/>
            <a:ext cx="3067594" cy="3030141"/>
          </a:xfrm>
          <a:prstGeom prst="rect">
            <a:avLst/>
          </a:prstGeom>
        </p:spPr>
      </p:pic>
      <p:sp>
        <p:nvSpPr>
          <p:cNvPr id="11" name="Oval 10"/>
          <p:cNvSpPr/>
          <p:nvPr/>
        </p:nvSpPr>
        <p:spPr>
          <a:xfrm>
            <a:off x="1905000" y="3600995"/>
            <a:ext cx="914400" cy="25146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5137" y="3160464"/>
            <a:ext cx="4041775" cy="3031331"/>
          </a:xfrm>
          <a:prstGeom prst="rect">
            <a:avLst/>
          </a:prstGeom>
        </p:spPr>
      </p:pic>
    </p:spTree>
    <p:extLst>
      <p:ext uri="{BB962C8B-B14F-4D97-AF65-F5344CB8AC3E}">
        <p14:creationId xmlns:p14="http://schemas.microsoft.com/office/powerpoint/2010/main" val="1790525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Requirements </a:t>
            </a:r>
            <a:r>
              <a:rPr lang="en-US" dirty="0" smtClean="0"/>
              <a:t>– </a:t>
            </a:r>
            <a:r>
              <a:rPr lang="en-US" dirty="0" smtClean="0"/>
              <a:t>EE</a:t>
            </a:r>
            <a:endParaRPr lang="en-US" dirty="0"/>
          </a:p>
        </p:txBody>
      </p:sp>
      <p:sp>
        <p:nvSpPr>
          <p:cNvPr id="3" name="Content Placeholder 2"/>
          <p:cNvSpPr>
            <a:spLocks noGrp="1"/>
          </p:cNvSpPr>
          <p:nvPr>
            <p:ph idx="1"/>
          </p:nvPr>
        </p:nvSpPr>
        <p:spPr/>
        <p:txBody>
          <a:bodyPr>
            <a:normAutofit/>
          </a:bodyPr>
          <a:lstStyle/>
          <a:p>
            <a:pPr lvl="0"/>
            <a:r>
              <a:rPr lang="en-US" dirty="0" smtClean="0"/>
              <a:t>Selection of </a:t>
            </a:r>
            <a:r>
              <a:rPr lang="en-US" dirty="0"/>
              <a:t>solar </a:t>
            </a:r>
            <a:r>
              <a:rPr lang="en-US" dirty="0" smtClean="0"/>
              <a:t>cells</a:t>
            </a:r>
            <a:endParaRPr lang="en-US" b="1" dirty="0" smtClean="0"/>
          </a:p>
          <a:p>
            <a:r>
              <a:rPr lang="en-US" dirty="0" smtClean="0"/>
              <a:t>Design </a:t>
            </a:r>
            <a:r>
              <a:rPr lang="en-US" dirty="0"/>
              <a:t>solar array </a:t>
            </a:r>
            <a:r>
              <a:rPr lang="en-US" dirty="0" smtClean="0"/>
              <a:t>integration </a:t>
            </a:r>
          </a:p>
          <a:p>
            <a:r>
              <a:rPr lang="en-US" dirty="0" smtClean="0"/>
              <a:t>Design </a:t>
            </a:r>
            <a:r>
              <a:rPr lang="en-US" dirty="0"/>
              <a:t>a driver interface that allows </a:t>
            </a:r>
            <a:r>
              <a:rPr lang="en-US" dirty="0" smtClean="0"/>
              <a:t>drive system engagement </a:t>
            </a:r>
            <a:r>
              <a:rPr lang="en-US" dirty="0"/>
              <a:t>from the cockpit</a:t>
            </a:r>
            <a:r>
              <a:rPr lang="en-US" dirty="0" smtClean="0"/>
              <a:t>.</a:t>
            </a:r>
          </a:p>
          <a:p>
            <a:r>
              <a:rPr lang="en-US" dirty="0" smtClean="0"/>
              <a:t>Design </a:t>
            </a:r>
            <a:r>
              <a:rPr lang="en-US" dirty="0"/>
              <a:t>charging system to interface the solar arrays with the </a:t>
            </a:r>
            <a:r>
              <a:rPr lang="en-US" dirty="0" smtClean="0"/>
              <a:t>batteries</a:t>
            </a:r>
          </a:p>
          <a:p>
            <a:r>
              <a:rPr lang="en-US" dirty="0"/>
              <a:t>Allow charging of batteries while in </a:t>
            </a:r>
            <a:r>
              <a:rPr lang="en-US" dirty="0" smtClean="0"/>
              <a:t>motion</a:t>
            </a:r>
            <a:endParaRPr lang="en-US" dirty="0" smtClean="0"/>
          </a:p>
          <a:p>
            <a:endParaRPr lang="en-US" dirty="0"/>
          </a:p>
        </p:txBody>
      </p:sp>
    </p:spTree>
    <p:extLst>
      <p:ext uri="{BB962C8B-B14F-4D97-AF65-F5344CB8AC3E}">
        <p14:creationId xmlns:p14="http://schemas.microsoft.com/office/powerpoint/2010/main" val="1182437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Non-Functional Requirement – EE</a:t>
            </a:r>
            <a:endParaRPr lang="en-US" dirty="0"/>
          </a:p>
        </p:txBody>
      </p:sp>
      <p:sp>
        <p:nvSpPr>
          <p:cNvPr id="3" name="Content Placeholder 2"/>
          <p:cNvSpPr>
            <a:spLocks noGrp="1"/>
          </p:cNvSpPr>
          <p:nvPr>
            <p:ph idx="1"/>
          </p:nvPr>
        </p:nvSpPr>
        <p:spPr/>
        <p:txBody>
          <a:bodyPr/>
          <a:lstStyle/>
          <a:p>
            <a:pPr lvl="0"/>
            <a:r>
              <a:rPr lang="en-US" dirty="0" smtClean="0"/>
              <a:t>Implement </a:t>
            </a:r>
            <a:r>
              <a:rPr lang="en-US" dirty="0"/>
              <a:t>a warning </a:t>
            </a:r>
            <a:r>
              <a:rPr lang="en-US" dirty="0" smtClean="0"/>
              <a:t>light/safety </a:t>
            </a:r>
            <a:r>
              <a:rPr lang="en-US" dirty="0"/>
              <a:t>system </a:t>
            </a:r>
            <a:r>
              <a:rPr lang="en-US" dirty="0" smtClean="0"/>
              <a:t>showing </a:t>
            </a:r>
            <a:r>
              <a:rPr lang="en-US" dirty="0"/>
              <a:t>when power is engaged</a:t>
            </a:r>
            <a:r>
              <a:rPr lang="en-US" dirty="0" smtClean="0"/>
              <a:t>.</a:t>
            </a:r>
          </a:p>
          <a:p>
            <a:pPr lvl="0"/>
            <a:r>
              <a:rPr lang="en-US" dirty="0" smtClean="0"/>
              <a:t>Add </a:t>
            </a:r>
            <a:r>
              <a:rPr lang="en-US" dirty="0"/>
              <a:t>road safety functions (lights, </a:t>
            </a:r>
            <a:r>
              <a:rPr lang="en-US" dirty="0" smtClean="0"/>
              <a:t>horn)</a:t>
            </a:r>
            <a:endParaRPr lang="en-US" dirty="0"/>
          </a:p>
        </p:txBody>
      </p:sp>
    </p:spTree>
    <p:extLst>
      <p:ext uri="{BB962C8B-B14F-4D97-AF65-F5344CB8AC3E}">
        <p14:creationId xmlns:p14="http://schemas.microsoft.com/office/powerpoint/2010/main" val="4287515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Constraints</a:t>
            </a:r>
            <a:endParaRPr lang="en-US" dirty="0"/>
          </a:p>
        </p:txBody>
      </p:sp>
      <p:sp>
        <p:nvSpPr>
          <p:cNvPr id="7" name="Subtitle 6"/>
          <p:cNvSpPr>
            <a:spLocks noGrp="1"/>
          </p:cNvSpPr>
          <p:nvPr>
            <p:ph type="subTitle" idx="1"/>
          </p:nvPr>
        </p:nvSpPr>
        <p:spPr/>
        <p:txBody>
          <a:bodyPr/>
          <a:lstStyle/>
          <a:p>
            <a:r>
              <a:rPr lang="en-US" dirty="0" smtClean="0"/>
              <a:t>Mechanical</a:t>
            </a:r>
            <a:endParaRPr lang="en-US" dirty="0"/>
          </a:p>
        </p:txBody>
      </p:sp>
    </p:spTree>
    <p:extLst>
      <p:ext uri="{BB962C8B-B14F-4D97-AF65-F5344CB8AC3E}">
        <p14:creationId xmlns:p14="http://schemas.microsoft.com/office/powerpoint/2010/main" val="1196463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Mechanical Constraints</a:t>
            </a:r>
            <a:endParaRPr lang="en-US" dirty="0"/>
          </a:p>
        </p:txBody>
      </p:sp>
      <p:sp>
        <p:nvSpPr>
          <p:cNvPr id="5" name="Content Placeholder 4"/>
          <p:cNvSpPr>
            <a:spLocks noGrp="1"/>
          </p:cNvSpPr>
          <p:nvPr>
            <p:ph sz="half" idx="1"/>
          </p:nvPr>
        </p:nvSpPr>
        <p:spPr/>
        <p:txBody>
          <a:bodyPr/>
          <a:lstStyle/>
          <a:p>
            <a:r>
              <a:rPr lang="en-US" dirty="0" smtClean="0"/>
              <a:t>Dimensions for car</a:t>
            </a:r>
          </a:p>
          <a:p>
            <a:pPr lvl="1"/>
            <a:r>
              <a:rPr lang="en-US" dirty="0" smtClean="0"/>
              <a:t>Length 5.0 m</a:t>
            </a:r>
          </a:p>
          <a:p>
            <a:pPr lvl="1"/>
            <a:r>
              <a:rPr lang="en-US" dirty="0" smtClean="0"/>
              <a:t>Width 1.8 m</a:t>
            </a:r>
          </a:p>
          <a:p>
            <a:pPr lvl="1"/>
            <a:r>
              <a:rPr lang="en-US" dirty="0" smtClean="0"/>
              <a:t>Height 1.6 m</a:t>
            </a:r>
          </a:p>
        </p:txBody>
      </p:sp>
      <p:sp>
        <p:nvSpPr>
          <p:cNvPr id="6" name="Content Placeholder 5"/>
          <p:cNvSpPr>
            <a:spLocks noGrp="1"/>
          </p:cNvSpPr>
          <p:nvPr>
            <p:ph sz="half" idx="2"/>
          </p:nvPr>
        </p:nvSpPr>
        <p:spPr/>
        <p:txBody>
          <a:bodyPr/>
          <a:lstStyle/>
          <a:p>
            <a:r>
              <a:rPr lang="en-US" dirty="0" smtClean="0"/>
              <a:t>Weight Requirement</a:t>
            </a:r>
          </a:p>
          <a:p>
            <a:pPr lvl="1"/>
            <a:r>
              <a:rPr lang="en-US" dirty="0" smtClean="0"/>
              <a:t>No total minimum</a:t>
            </a:r>
          </a:p>
          <a:p>
            <a:pPr lvl="1"/>
            <a:r>
              <a:rPr lang="en-US" dirty="0" smtClean="0"/>
              <a:t>80 kg Driver</a:t>
            </a:r>
          </a:p>
          <a:p>
            <a:pPr lvl="1"/>
            <a:r>
              <a:rPr lang="en-US" dirty="0" smtClean="0"/>
              <a:t>Ballast for supplement</a:t>
            </a:r>
          </a:p>
          <a:p>
            <a:pPr marL="457200" lvl="1" indent="0">
              <a:buNone/>
            </a:pPr>
            <a:endParaRPr lang="en-US" dirty="0"/>
          </a:p>
        </p:txBody>
      </p:sp>
    </p:spTree>
    <p:extLst>
      <p:ext uri="{BB962C8B-B14F-4D97-AF65-F5344CB8AC3E}">
        <p14:creationId xmlns:p14="http://schemas.microsoft.com/office/powerpoint/2010/main" val="3010081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Constraints</a:t>
            </a:r>
            <a:endParaRPr lang="en-US" dirty="0"/>
          </a:p>
        </p:txBody>
      </p:sp>
      <p:sp>
        <p:nvSpPr>
          <p:cNvPr id="3" name="Content Placeholder 2"/>
          <p:cNvSpPr>
            <a:spLocks noGrp="1"/>
          </p:cNvSpPr>
          <p:nvPr>
            <p:ph sz="half" idx="1"/>
          </p:nvPr>
        </p:nvSpPr>
        <p:spPr/>
        <p:txBody>
          <a:bodyPr/>
          <a:lstStyle/>
          <a:p>
            <a:r>
              <a:rPr lang="en-US" dirty="0" smtClean="0"/>
              <a:t>Body Constraints</a:t>
            </a:r>
          </a:p>
          <a:p>
            <a:pPr lvl="1"/>
            <a:r>
              <a:rPr lang="en-US" dirty="0" smtClean="0"/>
              <a:t>Hard tow point</a:t>
            </a:r>
          </a:p>
          <a:p>
            <a:pPr lvl="1"/>
            <a:r>
              <a:rPr lang="en-US" dirty="0" smtClean="0"/>
              <a:t>Minimum three (3) tires</a:t>
            </a:r>
          </a:p>
          <a:p>
            <a:pPr lvl="1"/>
            <a:r>
              <a:rPr lang="en-US" dirty="0" smtClean="0"/>
              <a:t>Maximum of two body parts when stationary</a:t>
            </a:r>
          </a:p>
          <a:p>
            <a:pPr lvl="1"/>
            <a:r>
              <a:rPr lang="en-US" dirty="0" smtClean="0"/>
              <a:t>Moving parts must be covered	</a:t>
            </a:r>
          </a:p>
          <a:p>
            <a:pPr lvl="1"/>
            <a:endParaRPr lang="en-US" dirty="0"/>
          </a:p>
          <a:p>
            <a:pPr marL="457200" lvl="1" indent="0">
              <a:buNone/>
            </a:pPr>
            <a:endParaRPr lang="en-US" dirty="0"/>
          </a:p>
        </p:txBody>
      </p:sp>
      <p:sp>
        <p:nvSpPr>
          <p:cNvPr id="4" name="Content Placeholder 3"/>
          <p:cNvSpPr>
            <a:spLocks noGrp="1"/>
          </p:cNvSpPr>
          <p:nvPr>
            <p:ph sz="half" idx="2"/>
          </p:nvPr>
        </p:nvSpPr>
        <p:spPr/>
        <p:txBody>
          <a:bodyPr/>
          <a:lstStyle/>
          <a:p>
            <a:r>
              <a:rPr lang="en-US" dirty="0" smtClean="0"/>
              <a:t>Cockpit</a:t>
            </a:r>
          </a:p>
          <a:p>
            <a:pPr lvl="1"/>
            <a:r>
              <a:rPr lang="en-US" dirty="0" smtClean="0"/>
              <a:t>Main goal</a:t>
            </a:r>
          </a:p>
          <a:p>
            <a:pPr lvl="1"/>
            <a:r>
              <a:rPr lang="en-US" dirty="0" smtClean="0"/>
              <a:t>Seat position</a:t>
            </a:r>
          </a:p>
          <a:p>
            <a:pPr lvl="2"/>
            <a:r>
              <a:rPr lang="en-US" dirty="0" smtClean="0"/>
              <a:t>27 degrees minimum</a:t>
            </a:r>
          </a:p>
          <a:p>
            <a:pPr lvl="2"/>
            <a:r>
              <a:rPr lang="en-US" dirty="0" smtClean="0"/>
              <a:t>No more than 15cm from center</a:t>
            </a:r>
          </a:p>
          <a:p>
            <a:pPr lvl="1"/>
            <a:r>
              <a:rPr lang="en-US" dirty="0" smtClean="0"/>
              <a:t>5 point seat belt</a:t>
            </a:r>
          </a:p>
          <a:p>
            <a:pPr lvl="1"/>
            <a:r>
              <a:rPr lang="en-US" dirty="0" smtClean="0"/>
              <a:t>Roll cage</a:t>
            </a:r>
          </a:p>
          <a:p>
            <a:pPr lvl="2"/>
            <a:r>
              <a:rPr lang="en-US" dirty="0" smtClean="0"/>
              <a:t>5 cm from driver helmet</a:t>
            </a:r>
          </a:p>
          <a:p>
            <a:pPr lvl="2"/>
            <a:r>
              <a:rPr lang="en-US" dirty="0" smtClean="0"/>
              <a:t>Foam</a:t>
            </a:r>
          </a:p>
          <a:p>
            <a:pPr lvl="2"/>
            <a:r>
              <a:rPr lang="en-US" dirty="0" smtClean="0"/>
              <a:t>Encompass entire driver</a:t>
            </a:r>
          </a:p>
        </p:txBody>
      </p:sp>
    </p:spTree>
    <p:extLst>
      <p:ext uri="{BB962C8B-B14F-4D97-AF65-F5344CB8AC3E}">
        <p14:creationId xmlns:p14="http://schemas.microsoft.com/office/powerpoint/2010/main" val="548404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Constraints</a:t>
            </a:r>
            <a:endParaRPr lang="en-US" dirty="0"/>
          </a:p>
        </p:txBody>
      </p:sp>
      <p:sp>
        <p:nvSpPr>
          <p:cNvPr id="3" name="Content Placeholder 2"/>
          <p:cNvSpPr>
            <a:spLocks noGrp="1"/>
          </p:cNvSpPr>
          <p:nvPr>
            <p:ph sz="half" idx="1"/>
          </p:nvPr>
        </p:nvSpPr>
        <p:spPr/>
        <p:txBody>
          <a:bodyPr/>
          <a:lstStyle/>
          <a:p>
            <a:r>
              <a:rPr lang="en-US" sz="3200" dirty="0" smtClean="0"/>
              <a:t>Visibility</a:t>
            </a:r>
            <a:endParaRPr lang="en-US" dirty="0" smtClean="0"/>
          </a:p>
          <a:p>
            <a:pPr lvl="1"/>
            <a:r>
              <a:rPr lang="en-US" dirty="0" smtClean="0"/>
              <a:t>70cm </a:t>
            </a:r>
            <a:r>
              <a:rPr lang="en-US" dirty="0" smtClean="0"/>
              <a:t>eye level</a:t>
            </a:r>
          </a:p>
          <a:p>
            <a:pPr lvl="1"/>
            <a:r>
              <a:rPr lang="en-US" dirty="0" smtClean="0"/>
              <a:t>100 degrees from center</a:t>
            </a:r>
          </a:p>
          <a:p>
            <a:pPr lvl="1"/>
            <a:r>
              <a:rPr lang="en-US" dirty="0" smtClean="0"/>
              <a:t>Windshield shatter resistant</a:t>
            </a:r>
          </a:p>
          <a:p>
            <a:pPr lvl="1"/>
            <a:r>
              <a:rPr lang="en-US" dirty="0" smtClean="0"/>
              <a:t>Rear viewing system</a:t>
            </a:r>
            <a:endParaRPr lang="en-US" dirty="0"/>
          </a:p>
        </p:txBody>
      </p:sp>
      <p:sp>
        <p:nvSpPr>
          <p:cNvPr id="4" name="Content Placeholder 3"/>
          <p:cNvSpPr>
            <a:spLocks noGrp="1"/>
          </p:cNvSpPr>
          <p:nvPr>
            <p:ph sz="half" idx="2"/>
          </p:nvPr>
        </p:nvSpPr>
        <p:spPr/>
        <p:txBody>
          <a:bodyPr/>
          <a:lstStyle/>
          <a:p>
            <a:r>
              <a:rPr lang="en-US" sz="3200" dirty="0" smtClean="0"/>
              <a:t>Braking</a:t>
            </a:r>
            <a:endParaRPr lang="en-US" dirty="0" smtClean="0"/>
          </a:p>
          <a:p>
            <a:pPr lvl="1"/>
            <a:r>
              <a:rPr lang="en-US" dirty="0" smtClean="0"/>
              <a:t>Balanced</a:t>
            </a:r>
            <a:endParaRPr lang="en-US" dirty="0" smtClean="0"/>
          </a:p>
          <a:p>
            <a:pPr lvl="1"/>
            <a:r>
              <a:rPr lang="en-US" dirty="0" smtClean="0"/>
              <a:t>Dual system</a:t>
            </a:r>
          </a:p>
          <a:p>
            <a:pPr lvl="1"/>
            <a:r>
              <a:rPr lang="en-US" dirty="0" smtClean="0"/>
              <a:t>Parking brake </a:t>
            </a:r>
          </a:p>
          <a:p>
            <a:pPr lvl="1"/>
            <a:r>
              <a:rPr lang="en-US" dirty="0" smtClean="0"/>
              <a:t>Performance test</a:t>
            </a:r>
            <a:endParaRPr lang="en-US" dirty="0"/>
          </a:p>
        </p:txBody>
      </p:sp>
    </p:spTree>
    <p:extLst>
      <p:ext uri="{BB962C8B-B14F-4D97-AF65-F5344CB8AC3E}">
        <p14:creationId xmlns:p14="http://schemas.microsoft.com/office/powerpoint/2010/main" val="2166405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a:t>Meet</a:t>
            </a:r>
            <a:r>
              <a:rPr lang="en-US" dirty="0"/>
              <a:t> The </a:t>
            </a:r>
            <a:r>
              <a:rPr lang="en-US" dirty="0"/>
              <a:t>Team</a:t>
            </a:r>
          </a:p>
        </p:txBody>
      </p:sp>
      <p:sp>
        <p:nvSpPr>
          <p:cNvPr id="3" name="Content Placeholder 2"/>
          <p:cNvSpPr>
            <a:spLocks noGrp="1"/>
          </p:cNvSpPr>
          <p:nvPr>
            <p:ph idx="1"/>
          </p:nvPr>
        </p:nvSpPr>
        <p:spPr>
          <a:xfrm>
            <a:off x="457200" y="1752600"/>
            <a:ext cx="8229600" cy="4800600"/>
          </a:xfrm>
        </p:spPr>
        <p:txBody>
          <a:bodyPr anchor="ctr">
            <a:normAutofit/>
          </a:bodyPr>
          <a:lstStyle/>
          <a:p>
            <a:r>
              <a:rPr lang="en-US" dirty="0" smtClean="0"/>
              <a:t>Electrical Engineers (EE) </a:t>
            </a:r>
          </a:p>
          <a:p>
            <a:pPr lvl="1"/>
            <a:r>
              <a:rPr lang="en-US" dirty="0" smtClean="0"/>
              <a:t>Project Manager – Zachary Prisland</a:t>
            </a:r>
          </a:p>
          <a:p>
            <a:pPr lvl="1"/>
            <a:r>
              <a:rPr lang="en-US" dirty="0" smtClean="0"/>
              <a:t>Battery Specialist and Treasurer – </a:t>
            </a:r>
            <a:r>
              <a:rPr lang="en-US" dirty="0" smtClean="0"/>
              <a:t>Shishir</a:t>
            </a:r>
            <a:r>
              <a:rPr lang="en-US" dirty="0" smtClean="0"/>
              <a:t> </a:t>
            </a:r>
            <a:r>
              <a:rPr lang="en-US" dirty="0" smtClean="0"/>
              <a:t>Rajbhandari</a:t>
            </a:r>
            <a:endParaRPr lang="en-US" dirty="0" smtClean="0"/>
          </a:p>
          <a:p>
            <a:pPr lvl="1"/>
            <a:r>
              <a:rPr lang="en-US" dirty="0" smtClean="0"/>
              <a:t>Power Technical Lead – James Barge</a:t>
            </a:r>
          </a:p>
          <a:p>
            <a:pPr lvl="1">
              <a:buNone/>
            </a:pPr>
            <a:endParaRPr lang="en-US" dirty="0" smtClean="0"/>
          </a:p>
          <a:p>
            <a:r>
              <a:rPr lang="en-US" dirty="0" smtClean="0"/>
              <a:t>Mechanical Engineers (ME)</a:t>
            </a:r>
          </a:p>
          <a:p>
            <a:pPr lvl="1"/>
            <a:r>
              <a:rPr lang="en-US" dirty="0" smtClean="0"/>
              <a:t>Mechanical Lead and Team Organizer – Keith </a:t>
            </a:r>
            <a:r>
              <a:rPr lang="en-US" dirty="0" smtClean="0"/>
              <a:t>Dalick</a:t>
            </a:r>
            <a:endParaRPr lang="en-US" dirty="0" smtClean="0"/>
          </a:p>
          <a:p>
            <a:pPr lvl="1"/>
            <a:r>
              <a:rPr lang="en-US" dirty="0" smtClean="0"/>
              <a:t>Test Engineer – Adrian </a:t>
            </a:r>
            <a:r>
              <a:rPr lang="en-US" dirty="0" smtClean="0"/>
              <a:t>Cires</a:t>
            </a:r>
            <a:endParaRPr lang="en-US" dirty="0" smtClean="0"/>
          </a:p>
          <a:p>
            <a:pPr lvl="1"/>
            <a:r>
              <a:rPr lang="en-US" dirty="0" smtClean="0"/>
              <a:t>King of Suspense(ion) – </a:t>
            </a:r>
            <a:r>
              <a:rPr lang="en-US" dirty="0" smtClean="0"/>
              <a:t>Emiliano</a:t>
            </a:r>
            <a:r>
              <a:rPr lang="en-US" dirty="0" smtClean="0"/>
              <a:t> Pantner</a:t>
            </a:r>
          </a:p>
          <a:p>
            <a:endParaRPr lang="en-US" dirty="0"/>
          </a:p>
        </p:txBody>
      </p:sp>
    </p:spTree>
    <p:extLst>
      <p:ext uri="{BB962C8B-B14F-4D97-AF65-F5344CB8AC3E}">
        <p14:creationId xmlns:p14="http://schemas.microsoft.com/office/powerpoint/2010/main" val="227171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ox(in)">
                                      <p:cBhvr>
                                        <p:cTn id="21" dur="500"/>
                                        <p:tgtEl>
                                          <p:spTgt spid="3">
                                            <p:txEl>
                                              <p:pRg st="5" end="5"/>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ox(in)">
                                      <p:cBhvr>
                                        <p:cTn id="24" dur="500"/>
                                        <p:tgtEl>
                                          <p:spTgt spid="3">
                                            <p:txEl>
                                              <p:pRg st="6" end="6"/>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ox(in)">
                                      <p:cBhvr>
                                        <p:cTn id="27" dur="500"/>
                                        <p:tgtEl>
                                          <p:spTgt spid="3">
                                            <p:txEl>
                                              <p:pRg st="7" end="7"/>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ox(in)">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Stability</a:t>
            </a:r>
            <a:endParaRPr lang="en-US" dirty="0"/>
          </a:p>
        </p:txBody>
      </p:sp>
      <p:sp>
        <p:nvSpPr>
          <p:cNvPr id="3" name="Content Placeholder 2"/>
          <p:cNvSpPr>
            <a:spLocks noGrp="1"/>
          </p:cNvSpPr>
          <p:nvPr>
            <p:ph sz="half" idx="1"/>
          </p:nvPr>
        </p:nvSpPr>
        <p:spPr>
          <a:xfrm>
            <a:off x="762000" y="1905000"/>
            <a:ext cx="4038600" cy="1295400"/>
          </a:xfrm>
        </p:spPr>
        <p:txBody>
          <a:bodyPr/>
          <a:lstStyle/>
          <a:p>
            <a:r>
              <a:rPr lang="en-US" dirty="0" smtClean="0"/>
              <a:t>Figure 8 Test</a:t>
            </a:r>
            <a:endParaRPr lang="en-US" dirty="0"/>
          </a:p>
        </p:txBody>
      </p:sp>
      <p:sp>
        <p:nvSpPr>
          <p:cNvPr id="4" name="Content Placeholder 3"/>
          <p:cNvSpPr>
            <a:spLocks noGrp="1"/>
          </p:cNvSpPr>
          <p:nvPr>
            <p:ph sz="half" idx="2"/>
          </p:nvPr>
        </p:nvSpPr>
        <p:spPr>
          <a:xfrm>
            <a:off x="5115370" y="1905000"/>
            <a:ext cx="4038600" cy="1524000"/>
          </a:xfrm>
        </p:spPr>
        <p:txBody>
          <a:bodyPr/>
          <a:lstStyle/>
          <a:p>
            <a:r>
              <a:rPr lang="en-US" dirty="0" smtClean="0"/>
              <a:t>Slalom Test</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200400"/>
            <a:ext cx="31511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181350"/>
            <a:ext cx="49450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399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Constraints</a:t>
            </a:r>
            <a:endParaRPr lang="en-US" dirty="0"/>
          </a:p>
        </p:txBody>
      </p:sp>
      <p:sp>
        <p:nvSpPr>
          <p:cNvPr id="7" name="Subtitle 6"/>
          <p:cNvSpPr>
            <a:spLocks noGrp="1"/>
          </p:cNvSpPr>
          <p:nvPr>
            <p:ph type="subTitle" idx="1"/>
          </p:nvPr>
        </p:nvSpPr>
        <p:spPr/>
        <p:txBody>
          <a:bodyPr/>
          <a:lstStyle/>
          <a:p>
            <a:r>
              <a:rPr lang="en-US" dirty="0" smtClean="0"/>
              <a:t>Electrical</a:t>
            </a:r>
            <a:endParaRPr lang="en-US" dirty="0"/>
          </a:p>
        </p:txBody>
      </p:sp>
    </p:spTree>
    <p:extLst>
      <p:ext uri="{BB962C8B-B14F-4D97-AF65-F5344CB8AC3E}">
        <p14:creationId xmlns:p14="http://schemas.microsoft.com/office/powerpoint/2010/main" val="3925188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Constraints</a:t>
            </a:r>
            <a:endParaRPr lang="en-US" dirty="0"/>
          </a:p>
        </p:txBody>
      </p:sp>
      <p:sp>
        <p:nvSpPr>
          <p:cNvPr id="3" name="Content Placeholder 2"/>
          <p:cNvSpPr>
            <a:spLocks noGrp="1"/>
          </p:cNvSpPr>
          <p:nvPr>
            <p:ph idx="1"/>
          </p:nvPr>
        </p:nvSpPr>
        <p:spPr/>
        <p:txBody>
          <a:bodyPr/>
          <a:lstStyle/>
          <a:p>
            <a:r>
              <a:rPr lang="en-US" dirty="0"/>
              <a:t>Natural solar radiation received directly by the solar array is the only source of energy that can be used </a:t>
            </a:r>
            <a:r>
              <a:rPr lang="en-US" dirty="0" smtClean="0"/>
              <a:t>for propulsion.</a:t>
            </a:r>
          </a:p>
          <a:p>
            <a:pPr marL="0" indent="0">
              <a:buNone/>
            </a:pPr>
            <a:endParaRPr lang="en-US" dirty="0"/>
          </a:p>
          <a:p>
            <a:r>
              <a:rPr lang="en-US" dirty="0"/>
              <a:t>Vehicle operation must be under the sole control of the driver.</a:t>
            </a:r>
          </a:p>
          <a:p>
            <a:endParaRPr lang="en-US" dirty="0" smtClean="0"/>
          </a:p>
          <a:p>
            <a:endParaRPr lang="en-US" dirty="0"/>
          </a:p>
        </p:txBody>
      </p:sp>
    </p:spTree>
    <p:extLst>
      <p:ext uri="{BB962C8B-B14F-4D97-AF65-F5344CB8AC3E}">
        <p14:creationId xmlns:p14="http://schemas.microsoft.com/office/powerpoint/2010/main" val="3869179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Electrical Constraints</a:t>
            </a:r>
            <a:endParaRPr lang="en-US" dirty="0"/>
          </a:p>
        </p:txBody>
      </p:sp>
      <p:sp>
        <p:nvSpPr>
          <p:cNvPr id="3" name="Content Placeholder 2"/>
          <p:cNvSpPr>
            <a:spLocks noGrp="1"/>
          </p:cNvSpPr>
          <p:nvPr>
            <p:ph idx="1"/>
          </p:nvPr>
        </p:nvSpPr>
        <p:spPr/>
        <p:txBody>
          <a:bodyPr/>
          <a:lstStyle/>
          <a:p>
            <a:r>
              <a:rPr lang="en-US" dirty="0" smtClean="0"/>
              <a:t>Solar </a:t>
            </a:r>
            <a:r>
              <a:rPr lang="en-US" dirty="0" smtClean="0"/>
              <a:t>Arrays cannot exceed a maximum of 6.00 m</a:t>
            </a:r>
            <a:r>
              <a:rPr lang="en-US" baseline="30000" dirty="0" smtClean="0"/>
              <a:t>2</a:t>
            </a:r>
            <a:r>
              <a:rPr lang="en-US" dirty="0" smtClean="0"/>
              <a:t>.</a:t>
            </a:r>
          </a:p>
          <a:p>
            <a:r>
              <a:rPr lang="en-US" dirty="0" smtClean="0"/>
              <a:t>Maximum of 6 different types of panels can be used.</a:t>
            </a:r>
            <a:endParaRPr lang="en-US" baseline="30000" dirty="0" smtClean="0"/>
          </a:p>
          <a:p>
            <a:r>
              <a:rPr lang="en-US" dirty="0" smtClean="0"/>
              <a:t>Cells must be from approved list or approved by ASC.</a:t>
            </a:r>
          </a:p>
          <a:p>
            <a:endParaRPr lang="en-US" dirty="0"/>
          </a:p>
        </p:txBody>
      </p:sp>
    </p:spTree>
    <p:extLst>
      <p:ext uri="{BB962C8B-B14F-4D97-AF65-F5344CB8AC3E}">
        <p14:creationId xmlns:p14="http://schemas.microsoft.com/office/powerpoint/2010/main" val="4128019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Electrical Constraints</a:t>
            </a:r>
            <a:endParaRPr lang="en-US" dirty="0"/>
          </a:p>
        </p:txBody>
      </p:sp>
      <p:sp>
        <p:nvSpPr>
          <p:cNvPr id="3" name="Content Placeholder 2"/>
          <p:cNvSpPr>
            <a:spLocks noGrp="1"/>
          </p:cNvSpPr>
          <p:nvPr>
            <p:ph idx="1"/>
          </p:nvPr>
        </p:nvSpPr>
        <p:spPr/>
        <p:txBody>
          <a:bodyPr>
            <a:normAutofit/>
          </a:bodyPr>
          <a:lstStyle/>
          <a:p>
            <a:r>
              <a:rPr lang="en-US" dirty="0" smtClean="0"/>
              <a:t>LiFePO4 Batteries are limited to a weight of 30kg.</a:t>
            </a:r>
          </a:p>
          <a:p>
            <a:r>
              <a:rPr lang="en-US" dirty="0" smtClean="0"/>
              <a:t>All </a:t>
            </a:r>
            <a:r>
              <a:rPr lang="en-US" dirty="0"/>
              <a:t>batteries </a:t>
            </a:r>
            <a:r>
              <a:rPr lang="en-US" dirty="0" smtClean="0"/>
              <a:t>must </a:t>
            </a:r>
            <a:r>
              <a:rPr lang="en-US" dirty="0"/>
              <a:t>have protection circuitry appropriate for the battery technology used</a:t>
            </a:r>
            <a:r>
              <a:rPr lang="en-US" dirty="0" smtClean="0"/>
              <a:t>.</a:t>
            </a:r>
          </a:p>
          <a:p>
            <a:r>
              <a:rPr lang="en-US" dirty="0"/>
              <a:t>All battery modules, battery protection </a:t>
            </a:r>
            <a:r>
              <a:rPr lang="en-US" dirty="0" smtClean="0"/>
              <a:t>circuitry, and main fuses must </a:t>
            </a:r>
            <a:r>
              <a:rPr lang="en-US" dirty="0"/>
              <a:t>be fully </a:t>
            </a:r>
            <a:r>
              <a:rPr lang="en-US" dirty="0" smtClean="0"/>
              <a:t>contained in </a:t>
            </a:r>
            <a:r>
              <a:rPr lang="en-US" dirty="0"/>
              <a:t>enclosures that are electrically isolated from </a:t>
            </a:r>
            <a:r>
              <a:rPr lang="en-US" dirty="0" smtClean="0"/>
              <a:t>the car</a:t>
            </a:r>
            <a:r>
              <a:rPr lang="en-US" dirty="0"/>
              <a:t>.</a:t>
            </a:r>
          </a:p>
        </p:txBody>
      </p:sp>
    </p:spTree>
    <p:extLst>
      <p:ext uri="{BB962C8B-B14F-4D97-AF65-F5344CB8AC3E}">
        <p14:creationId xmlns:p14="http://schemas.microsoft.com/office/powerpoint/2010/main" val="3281928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Electrical Constraints</a:t>
            </a:r>
            <a:endParaRPr lang="en-US" dirty="0"/>
          </a:p>
        </p:txBody>
      </p:sp>
      <p:sp>
        <p:nvSpPr>
          <p:cNvPr id="3" name="Content Placeholder 2"/>
          <p:cNvSpPr>
            <a:spLocks noGrp="1"/>
          </p:cNvSpPr>
          <p:nvPr>
            <p:ph idx="1"/>
          </p:nvPr>
        </p:nvSpPr>
        <p:spPr/>
        <p:txBody>
          <a:bodyPr/>
          <a:lstStyle/>
          <a:p>
            <a:r>
              <a:rPr lang="en-US" dirty="0"/>
              <a:t>Battery enclosures must be equipped with a forced ventilation </a:t>
            </a:r>
            <a:r>
              <a:rPr lang="en-US" dirty="0" smtClean="0"/>
              <a:t>system.</a:t>
            </a:r>
          </a:p>
          <a:p>
            <a:r>
              <a:rPr lang="en-US" dirty="0" smtClean="0"/>
              <a:t>The car </a:t>
            </a:r>
            <a:r>
              <a:rPr lang="en-US" dirty="0"/>
              <a:t>must be equipped with a single </a:t>
            </a:r>
            <a:r>
              <a:rPr lang="en-US" dirty="0" smtClean="0"/>
              <a:t>throw, </a:t>
            </a:r>
            <a:r>
              <a:rPr lang="en-US" dirty="0"/>
              <a:t>manually </a:t>
            </a:r>
            <a:r>
              <a:rPr lang="en-US" dirty="0" smtClean="0"/>
              <a:t>operated, switch </a:t>
            </a:r>
            <a:r>
              <a:rPr lang="en-US" dirty="0"/>
              <a:t>to quickly isolate the battery, motor, and array from </a:t>
            </a:r>
            <a:r>
              <a:rPr lang="en-US" dirty="0" smtClean="0"/>
              <a:t>each other </a:t>
            </a:r>
            <a:r>
              <a:rPr lang="en-US" dirty="0"/>
              <a:t>and the electrical system of the vehicle.</a:t>
            </a:r>
          </a:p>
        </p:txBody>
      </p:sp>
    </p:spTree>
    <p:extLst>
      <p:ext uri="{BB962C8B-B14F-4D97-AF65-F5344CB8AC3E}">
        <p14:creationId xmlns:p14="http://schemas.microsoft.com/office/powerpoint/2010/main" val="696278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Constraints</a:t>
            </a:r>
            <a:endParaRPr lang="en-US" dirty="0"/>
          </a:p>
        </p:txBody>
      </p:sp>
      <p:sp>
        <p:nvSpPr>
          <p:cNvPr id="3" name="Content Placeholder 2"/>
          <p:cNvSpPr>
            <a:spLocks noGrp="1"/>
          </p:cNvSpPr>
          <p:nvPr>
            <p:ph idx="1"/>
          </p:nvPr>
        </p:nvSpPr>
        <p:spPr/>
        <p:txBody>
          <a:bodyPr>
            <a:normAutofit/>
          </a:bodyPr>
          <a:lstStyle/>
          <a:p>
            <a:r>
              <a:rPr lang="en-US" dirty="0" smtClean="0"/>
              <a:t>Must be </a:t>
            </a:r>
            <a:r>
              <a:rPr lang="en-US" dirty="0"/>
              <a:t>equipped with an electrical </a:t>
            </a:r>
            <a:r>
              <a:rPr lang="en-US" dirty="0" smtClean="0"/>
              <a:t>cutoff switch </a:t>
            </a:r>
            <a:r>
              <a:rPr lang="en-US" dirty="0"/>
              <a:t>that can be externally activated in emergency situations</a:t>
            </a:r>
            <a:r>
              <a:rPr lang="en-US" dirty="0" smtClean="0"/>
              <a:t>.</a:t>
            </a:r>
          </a:p>
          <a:p>
            <a:r>
              <a:rPr lang="en-US" dirty="0"/>
              <a:t>All electrical cables must be properly sized to expected system </a:t>
            </a:r>
            <a:r>
              <a:rPr lang="en-US" dirty="0" smtClean="0"/>
              <a:t>currents.</a:t>
            </a:r>
          </a:p>
          <a:p>
            <a:r>
              <a:rPr lang="en-US" dirty="0" smtClean="0"/>
              <a:t>All lighting must be </a:t>
            </a:r>
            <a:r>
              <a:rPr lang="en-US" dirty="0"/>
              <a:t>clearly visible from 30 </a:t>
            </a:r>
            <a:r>
              <a:rPr lang="en-US" dirty="0" smtClean="0"/>
              <a:t>m.</a:t>
            </a:r>
            <a:endParaRPr lang="en-US" dirty="0"/>
          </a:p>
        </p:txBody>
      </p:sp>
    </p:spTree>
    <p:extLst>
      <p:ext uri="{BB962C8B-B14F-4D97-AF65-F5344CB8AC3E}">
        <p14:creationId xmlns:p14="http://schemas.microsoft.com/office/powerpoint/2010/main" val="69122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r>
              <a:rPr lang="en-US" dirty="0"/>
              <a:t>Test P</a:t>
            </a:r>
            <a:r>
              <a:rPr lang="en-US" dirty="0" smtClean="0"/>
              <a:t>lans</a:t>
            </a:r>
            <a:endParaRPr lang="en-US" dirty="0"/>
          </a:p>
        </p:txBody>
      </p:sp>
      <p:sp>
        <p:nvSpPr>
          <p:cNvPr id="9219" name="Rectangle 3"/>
          <p:cNvSpPr>
            <a:spLocks noGrp="1" noChangeArrowheads="1"/>
          </p:cNvSpPr>
          <p:nvPr>
            <p:ph type="subTitle" idx="1"/>
          </p:nvPr>
        </p:nvSpPr>
        <p:spPr/>
        <p:txBody>
          <a:bodyPr/>
          <a:lstStyle/>
          <a:p>
            <a:r>
              <a:rPr lang="en-US" dirty="0" smtClean="0"/>
              <a:t>Mechanical</a:t>
            </a:r>
            <a:endParaRPr lang="en-US" dirty="0"/>
          </a:p>
        </p:txBody>
      </p:sp>
    </p:spTree>
    <p:extLst>
      <p:ext uri="{BB962C8B-B14F-4D97-AF65-F5344CB8AC3E}">
        <p14:creationId xmlns:p14="http://schemas.microsoft.com/office/powerpoint/2010/main" val="2548038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Test </a:t>
            </a:r>
            <a:r>
              <a:rPr lang="en-US" dirty="0" smtClean="0"/>
              <a:t>Plans</a:t>
            </a:r>
            <a:endParaRPr lang="en-US" dirty="0"/>
          </a:p>
        </p:txBody>
      </p:sp>
      <p:sp>
        <p:nvSpPr>
          <p:cNvPr id="20483" name="Rectangle 3"/>
          <p:cNvSpPr>
            <a:spLocks noGrp="1" noChangeArrowheads="1"/>
          </p:cNvSpPr>
          <p:nvPr>
            <p:ph type="body" sz="half" idx="1"/>
          </p:nvPr>
        </p:nvSpPr>
        <p:spPr/>
        <p:txBody>
          <a:bodyPr/>
          <a:lstStyle/>
          <a:p>
            <a:r>
              <a:rPr lang="en-US" sz="2800" dirty="0"/>
              <a:t>Finite Element Method (FEM)</a:t>
            </a:r>
          </a:p>
          <a:p>
            <a:pPr lvl="1"/>
            <a:r>
              <a:rPr lang="en-US" sz="2400" dirty="0"/>
              <a:t>Used to test much of the mechanical requirements </a:t>
            </a:r>
          </a:p>
        </p:txBody>
      </p:sp>
      <p:pic>
        <p:nvPicPr>
          <p:cNvPr id="2049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819400"/>
            <a:ext cx="5638800" cy="3375025"/>
          </a:xfrm>
          <a:prstGeom prst="rect">
            <a:avLst/>
          </a:prstGeom>
          <a:noFill/>
          <a:extLst>
            <a:ext uri="{909E8E84-426E-40DD-AFC4-6F175D3DCCD1}">
              <a14:hiddenFill xmlns:a14="http://schemas.microsoft.com/office/drawing/2010/main">
                <a:solidFill>
                  <a:srgbClr val="FFFFFF"/>
                </a:solidFill>
              </a14:hiddenFill>
            </a:ext>
          </a:extLst>
        </p:spPr>
      </p:pic>
      <p:sp>
        <p:nvSpPr>
          <p:cNvPr id="20496" name="Text Box 16"/>
          <p:cNvSpPr txBox="1">
            <a:spLocks noChangeArrowheads="1"/>
          </p:cNvSpPr>
          <p:nvPr/>
        </p:nvSpPr>
        <p:spPr bwMode="auto">
          <a:xfrm>
            <a:off x="2133600" y="62484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Example of FEM on woven cloth (I </a:t>
            </a:r>
            <a:r>
              <a:rPr lang="en-US" dirty="0"/>
              <a:t>Mechanica</a:t>
            </a:r>
            <a:r>
              <a:rPr lang="en-US" dirty="0"/>
              <a:t>)</a:t>
            </a:r>
          </a:p>
        </p:txBody>
      </p:sp>
    </p:spTree>
    <p:extLst>
      <p:ext uri="{BB962C8B-B14F-4D97-AF65-F5344CB8AC3E}">
        <p14:creationId xmlns:p14="http://schemas.microsoft.com/office/powerpoint/2010/main" val="453222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n-US" dirty="0"/>
              <a:t>Test </a:t>
            </a:r>
            <a:r>
              <a:rPr lang="en-US" dirty="0" smtClean="0"/>
              <a:t>Plans</a:t>
            </a:r>
            <a:endParaRPr lang="en-US" dirty="0"/>
          </a:p>
        </p:txBody>
      </p:sp>
      <p:sp>
        <p:nvSpPr>
          <p:cNvPr id="2053" name="Rectangle 5"/>
          <p:cNvSpPr>
            <a:spLocks noGrp="1" noChangeArrowheads="1"/>
          </p:cNvSpPr>
          <p:nvPr>
            <p:ph type="body" idx="1"/>
          </p:nvPr>
        </p:nvSpPr>
        <p:spPr/>
        <p:txBody>
          <a:bodyPr/>
          <a:lstStyle/>
          <a:p>
            <a:pPr marL="609600" indent="-609600">
              <a:lnSpc>
                <a:spcPct val="90000"/>
              </a:lnSpc>
            </a:pPr>
            <a:r>
              <a:rPr lang="en-US" sz="2800" dirty="0"/>
              <a:t>Driver </a:t>
            </a:r>
            <a:r>
              <a:rPr lang="en-US" sz="2800" dirty="0" smtClean="0"/>
              <a:t>Cockpit</a:t>
            </a:r>
            <a:endParaRPr lang="en-US" sz="2800" dirty="0"/>
          </a:p>
          <a:p>
            <a:pPr marL="990600" lvl="1" indent="-533400">
              <a:lnSpc>
                <a:spcPct val="90000"/>
              </a:lnSpc>
            </a:pPr>
            <a:r>
              <a:rPr lang="en-US" sz="2400" dirty="0"/>
              <a:t>Ventilation </a:t>
            </a:r>
            <a:r>
              <a:rPr lang="en-US" sz="2400" dirty="0" smtClean="0"/>
              <a:t>Test</a:t>
            </a:r>
            <a:endParaRPr lang="en-US" sz="2800" dirty="0"/>
          </a:p>
          <a:p>
            <a:pPr marL="609600" indent="-609600">
              <a:lnSpc>
                <a:spcPct val="90000"/>
              </a:lnSpc>
            </a:pPr>
            <a:r>
              <a:rPr lang="en-US" dirty="0" smtClean="0"/>
              <a:t>Seat</a:t>
            </a:r>
            <a:endParaRPr lang="en-US" dirty="0"/>
          </a:p>
          <a:p>
            <a:pPr marL="990600" lvl="1" indent="-533400">
              <a:lnSpc>
                <a:spcPct val="90000"/>
              </a:lnSpc>
            </a:pPr>
            <a:r>
              <a:rPr lang="en-US" sz="2400" dirty="0"/>
              <a:t>Measurement/Positioning </a:t>
            </a:r>
            <a:r>
              <a:rPr lang="en-US" sz="2400" dirty="0" smtClean="0"/>
              <a:t>Test</a:t>
            </a:r>
            <a:endParaRPr lang="en-US" dirty="0"/>
          </a:p>
          <a:p>
            <a:pPr marL="609600" indent="-609600">
              <a:lnSpc>
                <a:spcPct val="90000"/>
              </a:lnSpc>
            </a:pPr>
            <a:r>
              <a:rPr lang="en-US" sz="2800" dirty="0"/>
              <a:t>Implemented hand </a:t>
            </a:r>
            <a:r>
              <a:rPr lang="en-US" sz="2800" dirty="0" smtClean="0"/>
              <a:t>brake</a:t>
            </a:r>
            <a:endParaRPr lang="en-US" sz="2800" b="1" u="sng" dirty="0"/>
          </a:p>
          <a:p>
            <a:pPr marL="609600" indent="-609600">
              <a:lnSpc>
                <a:spcPct val="90000"/>
              </a:lnSpc>
            </a:pPr>
            <a:r>
              <a:rPr lang="en-US" sz="2800" dirty="0"/>
              <a:t>Redesigned brake system for automatic </a:t>
            </a:r>
            <a:r>
              <a:rPr lang="en-US" sz="2800" dirty="0" smtClean="0"/>
              <a:t>regeneration</a:t>
            </a:r>
            <a:endParaRPr lang="en-US" sz="2800" dirty="0"/>
          </a:p>
          <a:p>
            <a:pPr marL="609600" indent="-609600">
              <a:lnSpc>
                <a:spcPct val="90000"/>
              </a:lnSpc>
            </a:pPr>
            <a:endParaRPr lang="en-US" sz="2400" dirty="0"/>
          </a:p>
          <a:p>
            <a:pPr marL="609600" indent="-609600">
              <a:lnSpc>
                <a:spcPct val="90000"/>
              </a:lnSpc>
            </a:pPr>
            <a:endParaRPr lang="en-US" sz="3600" b="1" u="sng" dirty="0"/>
          </a:p>
          <a:p>
            <a:pPr marL="609600" indent="-609600">
              <a:lnSpc>
                <a:spcPct val="90000"/>
              </a:lnSpc>
            </a:pPr>
            <a:endParaRPr lang="en-US" sz="3600" b="1" u="sng" dirty="0"/>
          </a:p>
          <a:p>
            <a:pPr marL="609600" indent="-609600">
              <a:lnSpc>
                <a:spcPct val="90000"/>
              </a:lnSpc>
            </a:pPr>
            <a:endParaRPr lang="en-US" sz="3600" dirty="0"/>
          </a:p>
          <a:p>
            <a:pPr marL="990600" lvl="1" indent="-533400">
              <a:lnSpc>
                <a:spcPct val="90000"/>
              </a:lnSpc>
            </a:pPr>
            <a:endParaRPr lang="en-US" sz="3200" dirty="0"/>
          </a:p>
          <a:p>
            <a:pPr marL="990600" lvl="1" indent="-533400">
              <a:lnSpc>
                <a:spcPct val="90000"/>
              </a:lnSpc>
            </a:pPr>
            <a:endParaRPr lang="en-US" sz="3200" dirty="0"/>
          </a:p>
        </p:txBody>
      </p:sp>
    </p:spTree>
    <p:extLst>
      <p:ext uri="{BB962C8B-B14F-4D97-AF65-F5344CB8AC3E}">
        <p14:creationId xmlns:p14="http://schemas.microsoft.com/office/powerpoint/2010/main" val="1349493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smtClean="0"/>
              <a:t>Meet The Team</a:t>
            </a:r>
            <a:endParaRPr lang="en-US" dirty="0"/>
          </a:p>
        </p:txBody>
      </p:sp>
      <p:sp>
        <p:nvSpPr>
          <p:cNvPr id="3" name="Content Placeholder 2"/>
          <p:cNvSpPr>
            <a:spLocks noGrp="1"/>
          </p:cNvSpPr>
          <p:nvPr>
            <p:ph idx="1"/>
          </p:nvPr>
        </p:nvSpPr>
        <p:spPr>
          <a:xfrm>
            <a:off x="228600" y="1935480"/>
            <a:ext cx="8686800" cy="4389120"/>
          </a:xfrm>
        </p:spPr>
        <p:txBody>
          <a:bodyPr/>
          <a:lstStyle/>
          <a:p>
            <a:r>
              <a:rPr lang="en-US" dirty="0" smtClean="0"/>
              <a:t>Industrial Engineers (</a:t>
            </a:r>
            <a:r>
              <a:rPr lang="en-US" dirty="0" smtClean="0"/>
              <a:t>IE)</a:t>
            </a:r>
          </a:p>
          <a:p>
            <a:pPr lvl="1"/>
            <a:r>
              <a:rPr lang="en-US" dirty="0"/>
              <a:t>I</a:t>
            </a:r>
            <a:r>
              <a:rPr lang="en-US" dirty="0" smtClean="0"/>
              <a:t>ndustrial </a:t>
            </a:r>
            <a:r>
              <a:rPr lang="en-US" dirty="0" smtClean="0"/>
              <a:t>Lead – Nelson German</a:t>
            </a:r>
          </a:p>
          <a:p>
            <a:pPr lvl="1"/>
            <a:r>
              <a:rPr lang="en-US" dirty="0" smtClean="0"/>
              <a:t>Quality Technician – </a:t>
            </a:r>
            <a:r>
              <a:rPr lang="en-US" dirty="0" smtClean="0"/>
              <a:t>Rajat</a:t>
            </a:r>
            <a:r>
              <a:rPr lang="en-US" dirty="0" smtClean="0"/>
              <a:t> </a:t>
            </a:r>
            <a:r>
              <a:rPr lang="en-US" dirty="0" smtClean="0"/>
              <a:t>Pradhan</a:t>
            </a:r>
            <a:endParaRPr lang="en-US" dirty="0" smtClean="0"/>
          </a:p>
          <a:p>
            <a:pPr lvl="1"/>
            <a:r>
              <a:rPr lang="en-US" dirty="0" smtClean="0"/>
              <a:t>Lead Manufacturer and Secretary – Amanda Roberts</a:t>
            </a:r>
          </a:p>
          <a:p>
            <a:endParaRPr lang="en-US" dirty="0" smtClean="0"/>
          </a:p>
          <a:p>
            <a:r>
              <a:rPr lang="en-US" dirty="0" smtClean="0"/>
              <a:t>Graduate Advisor – Chris Widener</a:t>
            </a:r>
          </a:p>
          <a:p>
            <a:pPr lvl="1"/>
            <a:endParaRPr lang="en-US" dirty="0" smtClean="0"/>
          </a:p>
        </p:txBody>
      </p:sp>
    </p:spTree>
    <p:extLst>
      <p:ext uri="{BB962C8B-B14F-4D97-AF65-F5344CB8AC3E}">
        <p14:creationId xmlns:p14="http://schemas.microsoft.com/office/powerpoint/2010/main" val="12539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iterate type="lt">
                                    <p:tmPct val="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iterate type="lt">
                                    <p:tmPct val="0"/>
                                  </p:iterate>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ox(in)">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chor="t"/>
          <a:lstStyle/>
          <a:p>
            <a:r>
              <a:rPr lang="en-US" dirty="0"/>
              <a:t>Test </a:t>
            </a:r>
            <a:r>
              <a:rPr lang="en-US" dirty="0" smtClean="0"/>
              <a:t>Plans</a:t>
            </a:r>
            <a:endParaRPr lang="en-US" dirty="0"/>
          </a:p>
        </p:txBody>
      </p:sp>
      <p:sp>
        <p:nvSpPr>
          <p:cNvPr id="13315" name="Rectangle 3"/>
          <p:cNvSpPr>
            <a:spLocks noGrp="1" noChangeArrowheads="1"/>
          </p:cNvSpPr>
          <p:nvPr>
            <p:ph type="body" idx="1"/>
          </p:nvPr>
        </p:nvSpPr>
        <p:spPr>
          <a:xfrm>
            <a:off x="457200" y="1600200"/>
            <a:ext cx="3581400" cy="4525963"/>
          </a:xfrm>
        </p:spPr>
        <p:txBody>
          <a:bodyPr/>
          <a:lstStyle/>
          <a:p>
            <a:r>
              <a:rPr lang="en-US" sz="2800" dirty="0"/>
              <a:t>Suspension</a:t>
            </a:r>
          </a:p>
          <a:p>
            <a:pPr lvl="1"/>
            <a:r>
              <a:rPr lang="en-US" sz="2400" dirty="0"/>
              <a:t>Rear suspension </a:t>
            </a:r>
          </a:p>
          <a:p>
            <a:pPr lvl="2"/>
            <a:r>
              <a:rPr lang="en-US" sz="1800" dirty="0"/>
              <a:t>Reduce stress on drive motor</a:t>
            </a:r>
          </a:p>
          <a:p>
            <a:pPr lvl="1"/>
            <a:r>
              <a:rPr lang="en-US" sz="2400" dirty="0"/>
              <a:t>Front Suspension</a:t>
            </a:r>
          </a:p>
          <a:p>
            <a:pPr lvl="1"/>
            <a:endParaRPr lang="en-US" dirty="0"/>
          </a:p>
          <a:p>
            <a:r>
              <a:rPr lang="en-US" sz="2800" dirty="0"/>
              <a:t>Roll cage</a:t>
            </a:r>
          </a:p>
          <a:p>
            <a:pPr marL="393192" lvl="1" indent="0">
              <a:buNone/>
            </a:pPr>
            <a:endParaRPr lang="en-US" sz="2400" dirty="0"/>
          </a:p>
        </p:txBody>
      </p:sp>
      <p:pic>
        <p:nvPicPr>
          <p:cNvPr id="13316" name="Picture 4" descr="[suspension+disp.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524000"/>
            <a:ext cx="4591050" cy="3902075"/>
          </a:xfrm>
          <a:prstGeom prst="rect">
            <a:avLst/>
          </a:prstGeom>
          <a:noFill/>
          <a:extLst>
            <a:ext uri="{909E8E84-426E-40DD-AFC4-6F175D3DCCD1}">
              <a14:hiddenFill xmlns:a14="http://schemas.microsoft.com/office/drawing/2010/main">
                <a:solidFill>
                  <a:srgbClr val="FFFFFF"/>
                </a:solidFill>
              </a14:hiddenFill>
            </a:ext>
          </a:extLst>
        </p:spPr>
      </p:pic>
      <p:sp>
        <p:nvSpPr>
          <p:cNvPr id="13318" name="Rectangle 6"/>
          <p:cNvSpPr>
            <a:spLocks noChangeArrowheads="1"/>
          </p:cNvSpPr>
          <p:nvPr/>
        </p:nvSpPr>
        <p:spPr bwMode="auto">
          <a:xfrm>
            <a:off x="4038600" y="54864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FEM analysis of vehicle suspension (</a:t>
            </a:r>
            <a:r>
              <a:rPr lang="en-US" dirty="0"/>
              <a:t>Penmethsa</a:t>
            </a:r>
            <a:r>
              <a:rPr lang="en-US" dirty="0"/>
              <a:t>)</a:t>
            </a:r>
          </a:p>
        </p:txBody>
      </p:sp>
    </p:spTree>
    <p:extLst>
      <p:ext uri="{BB962C8B-B14F-4D97-AF65-F5344CB8AC3E}">
        <p14:creationId xmlns:p14="http://schemas.microsoft.com/office/powerpoint/2010/main" val="1089896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p:spPr>
        <p:txBody>
          <a:bodyPr/>
          <a:lstStyle/>
          <a:p>
            <a:r>
              <a:rPr lang="en-US" dirty="0"/>
              <a:t>Test Plans - ME</a:t>
            </a:r>
          </a:p>
        </p:txBody>
      </p:sp>
      <p:sp>
        <p:nvSpPr>
          <p:cNvPr id="12291" name="Rectangle 3"/>
          <p:cNvSpPr>
            <a:spLocks noGrp="1" noChangeArrowheads="1"/>
          </p:cNvSpPr>
          <p:nvPr>
            <p:ph type="body" idx="1"/>
          </p:nvPr>
        </p:nvSpPr>
        <p:spPr/>
        <p:txBody>
          <a:bodyPr/>
          <a:lstStyle/>
          <a:p>
            <a:pPr marL="609600" indent="-609600"/>
            <a:r>
              <a:rPr lang="en-US" sz="2800" dirty="0"/>
              <a:t>Design composite body</a:t>
            </a:r>
          </a:p>
          <a:p>
            <a:pPr marL="990600" lvl="1" indent="-533400"/>
            <a:r>
              <a:rPr lang="en-US" sz="2400" dirty="0"/>
              <a:t>Shell over existing chassis</a:t>
            </a:r>
          </a:p>
          <a:p>
            <a:pPr marL="990600" lvl="1" indent="-533400"/>
            <a:r>
              <a:rPr lang="en-US" sz="2400" dirty="0"/>
              <a:t>Drag Area Test</a:t>
            </a:r>
          </a:p>
        </p:txBody>
      </p:sp>
      <p:pic>
        <p:nvPicPr>
          <p:cNvPr id="1229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429000"/>
            <a:ext cx="4191000" cy="2912165"/>
          </a:xfrm>
          <a:prstGeom prst="rect">
            <a:avLst/>
          </a:prstGeom>
          <a:noFill/>
          <a:extLst>
            <a:ext uri="{909E8E84-426E-40DD-AFC4-6F175D3DCCD1}">
              <a14:hiddenFill xmlns:a14="http://schemas.microsoft.com/office/drawing/2010/main">
                <a:solidFill>
                  <a:srgbClr val="FFFFFF"/>
                </a:solidFill>
              </a14:hiddenFill>
            </a:ext>
          </a:extLst>
        </p:spPr>
      </p:pic>
      <p:sp>
        <p:nvSpPr>
          <p:cNvPr id="12300" name="Text Box 12"/>
          <p:cNvSpPr txBox="1">
            <a:spLocks noChangeArrowheads="1"/>
          </p:cNvSpPr>
          <p:nvPr/>
        </p:nvSpPr>
        <p:spPr bwMode="auto">
          <a:xfrm>
            <a:off x="2743200" y="63246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dirty="0"/>
          </a:p>
        </p:txBody>
      </p:sp>
      <p:sp>
        <p:nvSpPr>
          <p:cNvPr id="12301" name="Text Box 13"/>
          <p:cNvSpPr txBox="1">
            <a:spLocks noChangeArrowheads="1"/>
          </p:cNvSpPr>
          <p:nvPr/>
        </p:nvSpPr>
        <p:spPr bwMode="auto">
          <a:xfrm>
            <a:off x="2971800" y="63246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Flow visualization using FEM</a:t>
            </a:r>
          </a:p>
        </p:txBody>
      </p:sp>
    </p:spTree>
    <p:extLst>
      <p:ext uri="{BB962C8B-B14F-4D97-AF65-F5344CB8AC3E}">
        <p14:creationId xmlns:p14="http://schemas.microsoft.com/office/powerpoint/2010/main" val="6324525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r>
              <a:rPr lang="en-US" dirty="0"/>
              <a:t>Test P</a:t>
            </a:r>
            <a:r>
              <a:rPr lang="en-US" dirty="0" smtClean="0"/>
              <a:t>lans</a:t>
            </a:r>
            <a:endParaRPr lang="en-US" dirty="0"/>
          </a:p>
        </p:txBody>
      </p:sp>
      <p:sp>
        <p:nvSpPr>
          <p:cNvPr id="9219" name="Rectangle 3"/>
          <p:cNvSpPr>
            <a:spLocks noGrp="1" noChangeArrowheads="1"/>
          </p:cNvSpPr>
          <p:nvPr>
            <p:ph type="subTitle" idx="1"/>
          </p:nvPr>
        </p:nvSpPr>
        <p:spPr/>
        <p:txBody>
          <a:bodyPr/>
          <a:lstStyle/>
          <a:p>
            <a:r>
              <a:rPr lang="en-US" dirty="0" smtClean="0"/>
              <a:t>Electrical</a:t>
            </a:r>
            <a:endParaRPr lang="en-US" dirty="0"/>
          </a:p>
        </p:txBody>
      </p:sp>
    </p:spTree>
    <p:extLst>
      <p:ext uri="{BB962C8B-B14F-4D97-AF65-F5344CB8AC3E}">
        <p14:creationId xmlns:p14="http://schemas.microsoft.com/office/powerpoint/2010/main" val="1454679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solidFill>
                  <a:srgbClr val="000000"/>
                </a:solidFill>
              </a:rPr>
              <a:t>Batteries for defects or unsafe operating voltage</a:t>
            </a:r>
          </a:p>
          <a:p>
            <a:pPr>
              <a:buFont typeface="Arial"/>
              <a:buChar char="•"/>
            </a:pPr>
            <a:r>
              <a:rPr lang="en-US" dirty="0" smtClean="0">
                <a:solidFill>
                  <a:srgbClr val="000000"/>
                </a:solidFill>
              </a:rPr>
              <a:t>Motor</a:t>
            </a:r>
          </a:p>
          <a:p>
            <a:pPr>
              <a:buFont typeface="Arial"/>
              <a:buChar char="•"/>
            </a:pPr>
            <a:r>
              <a:rPr lang="en-US" dirty="0" smtClean="0">
                <a:solidFill>
                  <a:srgbClr val="000000"/>
                </a:solidFill>
              </a:rPr>
              <a:t>Solar Arrays for output voltage potential</a:t>
            </a:r>
          </a:p>
          <a:p>
            <a:pPr>
              <a:buFont typeface="Arial"/>
              <a:buChar char="•"/>
            </a:pPr>
            <a:r>
              <a:rPr lang="en-US" dirty="0" smtClean="0">
                <a:solidFill>
                  <a:srgbClr val="000000"/>
                </a:solidFill>
              </a:rPr>
              <a:t>Power Charger (self-test)</a:t>
            </a:r>
          </a:p>
          <a:p>
            <a:pPr>
              <a:buFont typeface="Arial"/>
              <a:buChar char="•"/>
            </a:pPr>
            <a:r>
              <a:rPr lang="en-US" dirty="0" smtClean="0">
                <a:solidFill>
                  <a:srgbClr val="000000"/>
                </a:solidFill>
              </a:rPr>
              <a:t>Battery Protection System</a:t>
            </a:r>
          </a:p>
          <a:p>
            <a:pPr>
              <a:buFont typeface="Arial"/>
              <a:buChar char="•"/>
            </a:pPr>
            <a:r>
              <a:rPr lang="en-US" dirty="0" smtClean="0">
                <a:solidFill>
                  <a:srgbClr val="000000"/>
                </a:solidFill>
              </a:rPr>
              <a:t>Control Interface System</a:t>
            </a:r>
          </a:p>
          <a:p>
            <a:pPr>
              <a:buFont typeface="Arial"/>
              <a:buChar char="•"/>
            </a:pPr>
            <a:r>
              <a:rPr lang="en-US" dirty="0" smtClean="0">
                <a:solidFill>
                  <a:srgbClr val="000000"/>
                </a:solidFill>
              </a:rPr>
              <a:t>Ensure protection circuit and fuses are electrically isolated from the car</a:t>
            </a:r>
          </a:p>
          <a:p>
            <a:pPr>
              <a:buFont typeface="Arial"/>
              <a:buChar char="•"/>
            </a:pPr>
            <a:endParaRPr lang="en-US" dirty="0" smtClean="0">
              <a:solidFill>
                <a:srgbClr val="000000"/>
              </a:solidFill>
            </a:endParaRPr>
          </a:p>
          <a:p>
            <a:pPr>
              <a:buFont typeface="Arial"/>
              <a:buChar char="•"/>
            </a:pPr>
            <a:endParaRPr lang="en-US" dirty="0" smtClean="0">
              <a:solidFill>
                <a:srgbClr val="000000"/>
              </a:solidFill>
            </a:endParaRPr>
          </a:p>
          <a:p>
            <a:pPr>
              <a:buFont typeface="Arial"/>
              <a:buChar char="•"/>
            </a:pPr>
            <a:endParaRPr lang="en-US" dirty="0" smtClean="0">
              <a:solidFill>
                <a:srgbClr val="000000"/>
              </a:solidFill>
            </a:endParaRPr>
          </a:p>
        </p:txBody>
      </p:sp>
    </p:spTree>
    <p:extLst>
      <p:ext uri="{BB962C8B-B14F-4D97-AF65-F5344CB8AC3E}">
        <p14:creationId xmlns:p14="http://schemas.microsoft.com/office/powerpoint/2010/main" val="2915165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a:t>
            </a:r>
            <a:endParaRPr lang="en-US" dirty="0"/>
          </a:p>
        </p:txBody>
      </p:sp>
      <p:sp>
        <p:nvSpPr>
          <p:cNvPr id="3" name="Content Placeholder 2"/>
          <p:cNvSpPr>
            <a:spLocks noGrp="1"/>
          </p:cNvSpPr>
          <p:nvPr>
            <p:ph idx="1"/>
          </p:nvPr>
        </p:nvSpPr>
        <p:spPr/>
        <p:txBody>
          <a:bodyPr>
            <a:normAutofit/>
          </a:bodyPr>
          <a:lstStyle/>
          <a:p>
            <a:pPr>
              <a:buFont typeface="Arial"/>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dirty="0" smtClean="0">
                <a:solidFill>
                  <a:srgbClr val="000000"/>
                </a:solidFill>
              </a:rPr>
              <a:t>Main Power Switch and External Power Cut-Off Switch</a:t>
            </a:r>
          </a:p>
          <a:p>
            <a:pPr>
              <a:buFont typeface="Arial"/>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dirty="0" smtClean="0">
                <a:solidFill>
                  <a:srgbClr val="000000"/>
                </a:solidFill>
              </a:rPr>
              <a:t>Road safety lighting devices</a:t>
            </a:r>
          </a:p>
          <a:p>
            <a:pPr>
              <a:buFont typeface="Arial"/>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dirty="0" smtClean="0">
                <a:solidFill>
                  <a:srgbClr val="000000"/>
                </a:solidFill>
              </a:rPr>
              <a:t>Horn</a:t>
            </a:r>
          </a:p>
          <a:p>
            <a:pPr>
              <a:buFont typeface="Arial"/>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dirty="0" smtClean="0">
                <a:solidFill>
                  <a:srgbClr val="000000"/>
                </a:solidFill>
              </a:rPr>
              <a:t>Regenerative Braking System</a:t>
            </a:r>
          </a:p>
          <a:p>
            <a:pPr>
              <a:buFont typeface="Arial"/>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dirty="0" smtClean="0">
                <a:solidFill>
                  <a:srgbClr val="000000"/>
                </a:solidFill>
              </a:rPr>
              <a:t>Ensure electrical shock hazards are protected from inadvertent human contact</a:t>
            </a:r>
          </a:p>
          <a:p>
            <a:pPr>
              <a:buFont typeface="Arial"/>
              <a:buChar cha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dirty="0" smtClean="0">
                <a:solidFill>
                  <a:srgbClr val="000000"/>
                </a:solidFill>
              </a:rPr>
              <a:t>Test Drive!!!  </a:t>
            </a:r>
          </a:p>
          <a:p>
            <a:pPr>
              <a:buFont typeface="Arial"/>
              <a:buChar char="•"/>
            </a:pPr>
            <a:endParaRPr lang="en-US" dirty="0" smtClean="0">
              <a:solidFill>
                <a:srgbClr val="000000"/>
              </a:solidFill>
            </a:endParaRPr>
          </a:p>
        </p:txBody>
      </p:sp>
    </p:spTree>
    <p:extLst>
      <p:ext uri="{BB962C8B-B14F-4D97-AF65-F5344CB8AC3E}">
        <p14:creationId xmlns:p14="http://schemas.microsoft.com/office/powerpoint/2010/main" val="2136103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6600" dirty="0" smtClean="0"/>
              <a:t>Questions</a:t>
            </a:r>
            <a:endParaRPr lang="en-US" sz="6600" dirty="0"/>
          </a:p>
        </p:txBody>
      </p:sp>
      <p:pic>
        <p:nvPicPr>
          <p:cNvPr id="6" name="Picture 2"/>
          <p:cNvPicPr>
            <a:picLocks noGrp="1" noChangeAspect="1" noChangeArrowheads="1"/>
          </p:cNvPicPr>
          <p:nvPr>
            <p:ph idx="1"/>
          </p:nvPr>
        </p:nvPicPr>
        <p:blipFill>
          <a:blip r:embed="rId2" cstate="print"/>
          <a:stretch>
            <a:fillRect/>
          </a:stretch>
        </p:blipFill>
        <p:spPr bwMode="auto">
          <a:xfrm>
            <a:off x="3619500" y="2929731"/>
            <a:ext cx="1905000" cy="2400300"/>
          </a:xfrm>
          <a:prstGeom prst="rect">
            <a:avLst/>
          </a:prstGeom>
          <a:noFill/>
          <a:ln w="9525">
            <a:noFill/>
            <a:miter lim="800000"/>
            <a:headEnd/>
            <a:tailEnd/>
          </a:ln>
        </p:spPr>
      </p:pic>
    </p:spTree>
    <p:extLst>
      <p:ext uri="{BB962C8B-B14F-4D97-AF65-F5344CB8AC3E}">
        <p14:creationId xmlns:p14="http://schemas.microsoft.com/office/powerpoint/2010/main" val="2945933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Cited</a:t>
            </a:r>
            <a:endParaRPr lang="en-US" dirty="0"/>
          </a:p>
        </p:txBody>
      </p:sp>
      <p:sp>
        <p:nvSpPr>
          <p:cNvPr id="3" name="Content Placeholder 2"/>
          <p:cNvSpPr>
            <a:spLocks noGrp="1"/>
          </p:cNvSpPr>
          <p:nvPr>
            <p:ph idx="1"/>
          </p:nvPr>
        </p:nvSpPr>
        <p:spPr/>
        <p:txBody>
          <a:bodyPr>
            <a:normAutofit fontScale="92500" lnSpcReduction="20000"/>
          </a:bodyPr>
          <a:lstStyle/>
          <a:p>
            <a:r>
              <a:rPr lang="en-US" dirty="0"/>
              <a:t>American Solar Challenge. (2010, September 1). </a:t>
            </a:r>
            <a:r>
              <a:rPr lang="en-US" i="1" dirty="0"/>
              <a:t>Regulations.</a:t>
            </a:r>
            <a:r>
              <a:rPr lang="en-US" dirty="0"/>
              <a:t> Retrieved </a:t>
            </a:r>
            <a:r>
              <a:rPr lang="en-US" dirty="0" smtClean="0"/>
              <a:t>September </a:t>
            </a:r>
            <a:r>
              <a:rPr lang="en-US" dirty="0"/>
              <a:t>23, 2010, from American Solar Challenge: </a:t>
            </a:r>
            <a:r>
              <a:rPr lang="en-US" dirty="0" smtClean="0"/>
              <a:t>&lt;http</a:t>
            </a:r>
            <a:r>
              <a:rPr lang="en-US" dirty="0"/>
              <a:t>://</a:t>
            </a:r>
            <a:r>
              <a:rPr lang="en-US" dirty="0" smtClean="0"/>
              <a:t>americansolarchallenge.org/events/asc2010/wp-content/uploads/2010/09/ASC2012Regs-External-Revision-A.pdf&gt;.</a:t>
            </a:r>
          </a:p>
          <a:p>
            <a:r>
              <a:rPr lang="en-US" sz="2800" dirty="0"/>
              <a:t> I </a:t>
            </a:r>
            <a:r>
              <a:rPr lang="en-US" sz="2800" dirty="0" smtClean="0"/>
              <a:t>Mechanica</a:t>
            </a:r>
            <a:r>
              <a:rPr lang="en-US" sz="2800" dirty="0" smtClean="0"/>
              <a:t>. </a:t>
            </a:r>
            <a:r>
              <a:rPr lang="en-US" sz="2800" i="1" dirty="0" smtClean="0"/>
              <a:t>FEM </a:t>
            </a:r>
            <a:r>
              <a:rPr lang="en-US" sz="2800" i="1" dirty="0"/>
              <a:t>of woven </a:t>
            </a:r>
            <a:r>
              <a:rPr lang="en-US" sz="2800" i="1" dirty="0" smtClean="0"/>
              <a:t>cloth</a:t>
            </a:r>
            <a:r>
              <a:rPr lang="en-US" sz="2800" dirty="0" smtClean="0"/>
              <a:t>. Retrieved September 27, 2010 from </a:t>
            </a:r>
            <a:r>
              <a:rPr lang="en-US" sz="2800" dirty="0"/>
              <a:t>&lt;http://imechanica.org/node/786&gt;.</a:t>
            </a:r>
            <a:r>
              <a:rPr lang="en-US" dirty="0"/>
              <a:t> </a:t>
            </a:r>
          </a:p>
          <a:p>
            <a:r>
              <a:rPr lang="en-US" dirty="0"/>
              <a:t> </a:t>
            </a:r>
            <a:r>
              <a:rPr lang="en-US" sz="2800" dirty="0"/>
              <a:t>Penmethsa</a:t>
            </a:r>
            <a:r>
              <a:rPr lang="en-US" sz="2800" dirty="0"/>
              <a:t>, Harish. (2009, June 4). </a:t>
            </a:r>
            <a:r>
              <a:rPr lang="en-US" sz="2800" i="1" dirty="0" smtClean="0"/>
              <a:t>Frequency </a:t>
            </a:r>
            <a:r>
              <a:rPr lang="en-US" sz="2800" i="1" dirty="0"/>
              <a:t>of Time Response Analysis on Shock Absorber</a:t>
            </a:r>
            <a:r>
              <a:rPr lang="en-US" sz="2800" dirty="0" smtClean="0"/>
              <a:t>. Retrieved September 27, 2010</a:t>
            </a:r>
            <a:r>
              <a:rPr lang="en-US" sz="2800" dirty="0"/>
              <a:t> </a:t>
            </a:r>
            <a:r>
              <a:rPr lang="en-US" sz="2800" dirty="0" smtClean="0"/>
              <a:t>from &lt;http</a:t>
            </a:r>
            <a:r>
              <a:rPr lang="en-US" sz="2800" dirty="0"/>
              <a:t>://penmethsa.blogspot.com/2009/06/time-and-frequency-responce-analysis-on.html&gt;.</a:t>
            </a:r>
            <a:r>
              <a:rPr lang="en-US" sz="3600" dirty="0"/>
              <a:t> </a:t>
            </a:r>
          </a:p>
          <a:p>
            <a:endParaRPr lang="en-US" dirty="0"/>
          </a:p>
          <a:p>
            <a:endParaRPr lang="en-US" dirty="0"/>
          </a:p>
        </p:txBody>
      </p:sp>
    </p:spTree>
    <p:extLst>
      <p:ext uri="{BB962C8B-B14F-4D97-AF65-F5344CB8AC3E}">
        <p14:creationId xmlns:p14="http://schemas.microsoft.com/office/powerpoint/2010/main" val="3186286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dirty="0"/>
              <a:t>American Solar Challenge</a:t>
            </a:r>
            <a:endParaRPr lang="en-US" dirty="0"/>
          </a:p>
        </p:txBody>
      </p:sp>
      <p:sp>
        <p:nvSpPr>
          <p:cNvPr id="3" name="Content Placeholder 2"/>
          <p:cNvSpPr>
            <a:spLocks noGrp="1"/>
          </p:cNvSpPr>
          <p:nvPr>
            <p:ph idx="1"/>
          </p:nvPr>
        </p:nvSpPr>
        <p:spPr/>
        <p:txBody>
          <a:bodyPr>
            <a:normAutofit/>
          </a:bodyPr>
          <a:lstStyle/>
          <a:p>
            <a:r>
              <a:rPr lang="en-US" sz="3200" dirty="0" smtClean="0"/>
              <a:t>Fundamental Vision</a:t>
            </a:r>
          </a:p>
          <a:p>
            <a:pPr lvl="1"/>
            <a:r>
              <a:rPr lang="en-US" sz="2600" dirty="0" smtClean="0"/>
              <a:t>The American Solar Challenge (ASC), hosted by the Innovators Education Foundation, seeks to promote and celebrate educational excellence and engineering creativity. Fueled by the spirit of friendly competition and teamwork, the ASC champions the creative integration of technical and scientific expertise across a range of exciting disciplines.</a:t>
            </a:r>
            <a:endParaRPr lang="en-US" sz="2600" dirty="0"/>
          </a:p>
        </p:txBody>
      </p:sp>
    </p:spTree>
    <p:extLst>
      <p:ext uri="{BB962C8B-B14F-4D97-AF65-F5344CB8AC3E}">
        <p14:creationId xmlns:p14="http://schemas.microsoft.com/office/powerpoint/2010/main" val="653683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Old Design</a:t>
            </a:r>
            <a:endParaRPr lang="en-US" dirty="0"/>
          </a:p>
        </p:txBody>
      </p:sp>
      <p:pic>
        <p:nvPicPr>
          <p:cNvPr id="5" name="Content Placeholder 4" descr="Old Solar Car.png"/>
          <p:cNvPicPr>
            <a:picLocks noGrp="1" noChangeAspect="1"/>
          </p:cNvPicPr>
          <p:nvPr>
            <p:ph sz="half" idx="1"/>
          </p:nvPr>
        </p:nvPicPr>
        <p:blipFill>
          <a:blip r:embed="rId2" cstate="print"/>
          <a:stretch>
            <a:fillRect/>
          </a:stretch>
        </p:blipFill>
        <p:spPr>
          <a:xfrm>
            <a:off x="457200" y="2417501"/>
            <a:ext cx="4038600" cy="3440635"/>
          </a:xfrm>
        </p:spPr>
      </p:pic>
      <p:sp>
        <p:nvSpPr>
          <p:cNvPr id="4" name="Content Placeholder 3"/>
          <p:cNvSpPr>
            <a:spLocks noGrp="1"/>
          </p:cNvSpPr>
          <p:nvPr>
            <p:ph sz="half" idx="2"/>
          </p:nvPr>
        </p:nvSpPr>
        <p:spPr/>
        <p:txBody>
          <a:bodyPr/>
          <a:lstStyle/>
          <a:p>
            <a:r>
              <a:rPr lang="en-US" dirty="0" smtClean="0"/>
              <a:t>Fiberglass Exterior</a:t>
            </a:r>
          </a:p>
          <a:p>
            <a:r>
              <a:rPr lang="en-US" dirty="0" smtClean="0"/>
              <a:t>Steel Frame</a:t>
            </a:r>
          </a:p>
          <a:p>
            <a:r>
              <a:rPr lang="en-US" dirty="0" smtClean="0"/>
              <a:t>Four wheel design</a:t>
            </a:r>
          </a:p>
          <a:p>
            <a:pPr lvl="1"/>
            <a:r>
              <a:rPr lang="en-US" dirty="0" smtClean="0"/>
              <a:t>Motor on one of the rear</a:t>
            </a:r>
          </a:p>
          <a:p>
            <a:pPr lvl="1"/>
            <a:r>
              <a:rPr lang="en-US" dirty="0" smtClean="0"/>
              <a:t>Brakes on other three</a:t>
            </a:r>
          </a:p>
          <a:p>
            <a:r>
              <a:rPr lang="en-US" dirty="0" smtClean="0"/>
              <a:t>Lead-Acid Batteries</a:t>
            </a:r>
          </a:p>
          <a:p>
            <a:endParaRPr lang="en-US" dirty="0" smtClean="0"/>
          </a:p>
          <a:p>
            <a:endParaRPr lang="en-US" dirty="0" smtClean="0"/>
          </a:p>
        </p:txBody>
      </p:sp>
    </p:spTree>
    <p:extLst>
      <p:ext uri="{BB962C8B-B14F-4D97-AF65-F5344CB8AC3E}">
        <p14:creationId xmlns:p14="http://schemas.microsoft.com/office/powerpoint/2010/main" val="278824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ctr"/>
            <a:r>
              <a:rPr lang="en-US" dirty="0" smtClean="0"/>
              <a:t>Progress in Phase 1</a:t>
            </a:r>
            <a:endParaRPr lang="en-US" dirty="0"/>
          </a:p>
        </p:txBody>
      </p:sp>
      <p:sp>
        <p:nvSpPr>
          <p:cNvPr id="3" name="Content Placeholder 2"/>
          <p:cNvSpPr>
            <a:spLocks noGrp="1"/>
          </p:cNvSpPr>
          <p:nvPr>
            <p:ph sz="half" idx="1"/>
          </p:nvPr>
        </p:nvSpPr>
        <p:spPr>
          <a:xfrm>
            <a:off x="457200" y="1600200"/>
            <a:ext cx="4038600" cy="4572000"/>
          </a:xfrm>
        </p:spPr>
        <p:txBody>
          <a:bodyPr/>
          <a:lstStyle/>
          <a:p>
            <a:r>
              <a:rPr lang="en-US" dirty="0" smtClean="0"/>
              <a:t>Revamped electrical system</a:t>
            </a:r>
          </a:p>
          <a:p>
            <a:pPr lvl="1"/>
            <a:r>
              <a:rPr lang="en-US" dirty="0" smtClean="0"/>
              <a:t>New Batteries</a:t>
            </a:r>
          </a:p>
          <a:p>
            <a:pPr lvl="1"/>
            <a:r>
              <a:rPr lang="en-US" dirty="0" smtClean="0"/>
              <a:t>Charging System</a:t>
            </a:r>
          </a:p>
          <a:p>
            <a:pPr lvl="1"/>
            <a:r>
              <a:rPr lang="en-US" dirty="0" smtClean="0"/>
              <a:t>Reworked Dashboard</a:t>
            </a:r>
          </a:p>
          <a:p>
            <a:r>
              <a:rPr lang="en-US" dirty="0" smtClean="0"/>
              <a:t>Stripped off Fiberglass</a:t>
            </a:r>
          </a:p>
          <a:p>
            <a:r>
              <a:rPr lang="en-US" dirty="0" smtClean="0"/>
              <a:t>Worked on suspension</a:t>
            </a:r>
          </a:p>
          <a:p>
            <a:r>
              <a:rPr lang="en-US" dirty="0" smtClean="0"/>
              <a:t>Removed one tire</a:t>
            </a:r>
          </a:p>
          <a:p>
            <a:pPr lvl="1"/>
            <a:endParaRPr lang="en-US" dirty="0"/>
          </a:p>
        </p:txBody>
      </p:sp>
      <p:pic>
        <p:nvPicPr>
          <p:cNvPr id="5" name="Content Placeholder 4" descr="Picture 4.png"/>
          <p:cNvPicPr>
            <a:picLocks noGrp="1" noChangeAspect="1"/>
          </p:cNvPicPr>
          <p:nvPr>
            <p:ph sz="half" idx="2"/>
          </p:nvPr>
        </p:nvPicPr>
        <p:blipFill>
          <a:blip r:embed="rId2" cstate="print"/>
          <a:stretch>
            <a:fillRect/>
          </a:stretch>
        </p:blipFill>
        <p:spPr>
          <a:xfrm>
            <a:off x="4648200" y="3134421"/>
            <a:ext cx="4038600" cy="2006796"/>
          </a:xfrm>
        </p:spPr>
      </p:pic>
    </p:spTree>
    <p:extLst>
      <p:ext uri="{BB962C8B-B14F-4D97-AF65-F5344CB8AC3E}">
        <p14:creationId xmlns:p14="http://schemas.microsoft.com/office/powerpoint/2010/main" val="1212047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a:t>Capabilities</a:t>
            </a:r>
            <a:endParaRPr lang="en-US" dirty="0"/>
          </a:p>
        </p:txBody>
      </p:sp>
      <p:sp>
        <p:nvSpPr>
          <p:cNvPr id="3" name="Text Placeholder 2"/>
          <p:cNvSpPr>
            <a:spLocks noGrp="1"/>
          </p:cNvSpPr>
          <p:nvPr>
            <p:ph type="body" idx="1"/>
          </p:nvPr>
        </p:nvSpPr>
        <p:spPr/>
        <p:txBody>
          <a:bodyPr>
            <a:normAutofit/>
          </a:bodyPr>
          <a:lstStyle/>
          <a:p>
            <a:pPr algn="ctr"/>
            <a:r>
              <a:rPr lang="en-US" sz="3200" dirty="0" smtClean="0"/>
              <a:t>Required</a:t>
            </a:r>
            <a:endParaRPr lang="en-US" sz="3600" dirty="0"/>
          </a:p>
        </p:txBody>
      </p:sp>
      <p:sp>
        <p:nvSpPr>
          <p:cNvPr id="4" name="Text Placeholder 3"/>
          <p:cNvSpPr>
            <a:spLocks noGrp="1"/>
          </p:cNvSpPr>
          <p:nvPr>
            <p:ph type="body" sz="half" idx="3"/>
          </p:nvPr>
        </p:nvSpPr>
        <p:spPr/>
        <p:txBody>
          <a:bodyPr>
            <a:normAutofit/>
          </a:bodyPr>
          <a:lstStyle/>
          <a:p>
            <a:pPr algn="ctr"/>
            <a:r>
              <a:rPr lang="en-US" sz="3200" dirty="0" smtClean="0"/>
              <a:t>Desired</a:t>
            </a:r>
            <a:endParaRPr lang="en-US" sz="3600" dirty="0"/>
          </a:p>
        </p:txBody>
      </p:sp>
      <p:sp>
        <p:nvSpPr>
          <p:cNvPr id="5" name="Content Placeholder 4"/>
          <p:cNvSpPr>
            <a:spLocks noGrp="1"/>
          </p:cNvSpPr>
          <p:nvPr>
            <p:ph sz="quarter" idx="2"/>
          </p:nvPr>
        </p:nvSpPr>
        <p:spPr/>
        <p:txBody>
          <a:bodyPr>
            <a:normAutofit/>
          </a:bodyPr>
          <a:lstStyle/>
          <a:p>
            <a:r>
              <a:rPr lang="en-US" sz="2000" dirty="0" smtClean="0"/>
              <a:t>Moving vehicle powered with stored energy in batteries</a:t>
            </a:r>
          </a:p>
          <a:p>
            <a:endParaRPr lang="en-US" sz="2000" dirty="0" smtClean="0"/>
          </a:p>
          <a:p>
            <a:r>
              <a:rPr lang="en-US" sz="2000" dirty="0" smtClean="0"/>
              <a:t>Ability to carry a driver and provide control over the vehicle</a:t>
            </a:r>
          </a:p>
          <a:p>
            <a:r>
              <a:rPr lang="en-US" sz="2000" dirty="0" smtClean="0"/>
              <a:t>Solar cells that can be used to charge batteries</a:t>
            </a:r>
          </a:p>
          <a:p>
            <a:endParaRPr lang="en-US" sz="2000" dirty="0" smtClean="0"/>
          </a:p>
          <a:p>
            <a:r>
              <a:rPr lang="en-US" sz="2000" dirty="0" smtClean="0"/>
              <a:t>Shell or covering for the frame of the vehicle</a:t>
            </a:r>
            <a:endParaRPr lang="en-US" sz="2000" dirty="0"/>
          </a:p>
        </p:txBody>
      </p:sp>
      <p:sp>
        <p:nvSpPr>
          <p:cNvPr id="6" name="Content Placeholder 5"/>
          <p:cNvSpPr>
            <a:spLocks noGrp="1"/>
          </p:cNvSpPr>
          <p:nvPr>
            <p:ph sz="quarter" idx="4"/>
          </p:nvPr>
        </p:nvSpPr>
        <p:spPr/>
        <p:txBody>
          <a:bodyPr>
            <a:normAutofit/>
          </a:bodyPr>
          <a:lstStyle/>
          <a:p>
            <a:r>
              <a:rPr lang="en-US" sz="2000" dirty="0" smtClean="0"/>
              <a:t>Vehicle capable of achieving 65 mph for extended periods of time using only battery power</a:t>
            </a:r>
          </a:p>
          <a:p>
            <a:r>
              <a:rPr lang="en-US" sz="2000" dirty="0" smtClean="0"/>
              <a:t>Ability to carry driver comfortably and safely</a:t>
            </a:r>
          </a:p>
          <a:p>
            <a:r>
              <a:rPr lang="en-US" sz="2000" dirty="0" smtClean="0"/>
              <a:t>Solar cells able to reduce power drain from batteries while vehicle is in motion </a:t>
            </a:r>
          </a:p>
          <a:p>
            <a:r>
              <a:rPr lang="en-US" sz="2000" dirty="0" smtClean="0"/>
              <a:t>Shell that reduces wind resistance while increasing horizontal surface area</a:t>
            </a:r>
            <a:endParaRPr lang="en-US" sz="2000" dirty="0"/>
          </a:p>
        </p:txBody>
      </p:sp>
    </p:spTree>
    <p:extLst>
      <p:ext uri="{BB962C8B-B14F-4D97-AF65-F5344CB8AC3E}">
        <p14:creationId xmlns:p14="http://schemas.microsoft.com/office/powerpoint/2010/main" val="306409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ox(in)">
                                      <p:cBhvr>
                                        <p:cTn id="10" dur="500"/>
                                        <p:tgtEl>
                                          <p:spTgt spid="5">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ox(in)">
                                      <p:cBhvr>
                                        <p:cTn id="13" dur="500"/>
                                        <p:tgtEl>
                                          <p:spTgt spid="5">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box(in)">
                                      <p:cBhvr>
                                        <p:cTn id="16" dur="5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ox(in)">
                                      <p:cBhvr>
                                        <p:cTn id="24" dur="500"/>
                                        <p:tgtEl>
                                          <p:spTgt spid="6">
                                            <p:txEl>
                                              <p:pRg st="0" end="0"/>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ox(in)">
                                      <p:cBhvr>
                                        <p:cTn id="27" dur="500"/>
                                        <p:tgtEl>
                                          <p:spTgt spid="6">
                                            <p:txEl>
                                              <p:pRg st="1" end="1"/>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box(in)">
                                      <p:cBhvr>
                                        <p:cTn id="30" dur="500"/>
                                        <p:tgtEl>
                                          <p:spTgt spid="6">
                                            <p:txEl>
                                              <p:pRg st="2" end="2"/>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box(i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Functional and </a:t>
            </a:r>
            <a:r>
              <a:rPr lang="en-US" dirty="0" smtClean="0"/>
              <a:t/>
            </a:r>
            <a:br>
              <a:rPr lang="en-US" dirty="0" smtClean="0"/>
            </a:br>
            <a:r>
              <a:rPr lang="en-US" dirty="0" smtClean="0"/>
              <a:t>Non-Functional Requirements</a:t>
            </a:r>
            <a:endParaRPr lang="en-US" dirty="0"/>
          </a:p>
        </p:txBody>
      </p:sp>
      <p:sp>
        <p:nvSpPr>
          <p:cNvPr id="7" name="Subtitle 6"/>
          <p:cNvSpPr>
            <a:spLocks noGrp="1"/>
          </p:cNvSpPr>
          <p:nvPr>
            <p:ph type="subTitle" idx="1"/>
          </p:nvPr>
        </p:nvSpPr>
        <p:spPr/>
        <p:txBody>
          <a:bodyPr/>
          <a:lstStyle/>
          <a:p>
            <a:r>
              <a:rPr lang="en-US" dirty="0" smtClean="0"/>
              <a:t>Mechanical and Electrical</a:t>
            </a:r>
            <a:endParaRPr lang="en-US" dirty="0"/>
          </a:p>
        </p:txBody>
      </p:sp>
    </p:spTree>
    <p:extLst>
      <p:ext uri="{BB962C8B-B14F-4D97-AF65-F5344CB8AC3E}">
        <p14:creationId xmlns:p14="http://schemas.microsoft.com/office/powerpoint/2010/main" val="596415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Functional Requirements - ME</a:t>
            </a:r>
            <a:endParaRPr lang="en-US" dirty="0"/>
          </a:p>
        </p:txBody>
      </p:sp>
      <p:sp>
        <p:nvSpPr>
          <p:cNvPr id="5" name="Content Placeholder 4"/>
          <p:cNvSpPr>
            <a:spLocks noGrp="1"/>
          </p:cNvSpPr>
          <p:nvPr>
            <p:ph idx="1"/>
          </p:nvPr>
        </p:nvSpPr>
        <p:spPr/>
        <p:txBody>
          <a:bodyPr>
            <a:normAutofit/>
          </a:bodyPr>
          <a:lstStyle/>
          <a:p>
            <a:r>
              <a:rPr lang="en-US" dirty="0" smtClean="0"/>
              <a:t>Implement parking brake</a:t>
            </a:r>
          </a:p>
          <a:p>
            <a:r>
              <a:rPr lang="en-US" dirty="0" smtClean="0"/>
              <a:t>Integrate </a:t>
            </a:r>
            <a:r>
              <a:rPr lang="en-US" dirty="0"/>
              <a:t>regenerate braking with mechanical brake</a:t>
            </a:r>
          </a:p>
          <a:p>
            <a:pPr lvl="0"/>
            <a:r>
              <a:rPr lang="en-US" dirty="0" smtClean="0"/>
              <a:t>Design </a:t>
            </a:r>
            <a:r>
              <a:rPr lang="en-US" dirty="0"/>
              <a:t>body of the car </a:t>
            </a:r>
            <a:r>
              <a:rPr lang="en-US" dirty="0" smtClean="0"/>
              <a:t>(shell</a:t>
            </a:r>
            <a:r>
              <a:rPr lang="en-US" dirty="0"/>
              <a:t>)</a:t>
            </a:r>
          </a:p>
          <a:p>
            <a:r>
              <a:rPr lang="en-US" dirty="0" smtClean="0"/>
              <a:t>Redesign </a:t>
            </a:r>
            <a:r>
              <a:rPr lang="en-US" dirty="0"/>
              <a:t>roll cage to meet safety requirements</a:t>
            </a:r>
          </a:p>
          <a:p>
            <a:pPr lvl="0"/>
            <a:endParaRPr lang="en-US" dirty="0" smtClean="0"/>
          </a:p>
          <a:p>
            <a:endParaRPr lang="en-US" dirty="0" smtClean="0"/>
          </a:p>
          <a:p>
            <a:endParaRPr lang="en-US" dirty="0"/>
          </a:p>
        </p:txBody>
      </p:sp>
    </p:spTree>
    <p:extLst>
      <p:ext uri="{BB962C8B-B14F-4D97-AF65-F5344CB8AC3E}">
        <p14:creationId xmlns:p14="http://schemas.microsoft.com/office/powerpoint/2010/main" val="31609048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77</TotalTime>
  <Words>950</Words>
  <Application>Microsoft Office PowerPoint</Application>
  <PresentationFormat>On-screen Show (4:3)</PresentationFormat>
  <Paragraphs>194</Paragraphs>
  <Slides>36</Slides>
  <Notes>0</Notes>
  <HiddenSlides>0</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Flow</vt:lpstr>
      <vt:lpstr>Team #2  Solar Car Project Senior Design 2010 - 2011</vt:lpstr>
      <vt:lpstr>Meet The Team</vt:lpstr>
      <vt:lpstr>Meet The Team</vt:lpstr>
      <vt:lpstr>American Solar Challenge</vt:lpstr>
      <vt:lpstr>Old Design</vt:lpstr>
      <vt:lpstr>Progress in Phase 1</vt:lpstr>
      <vt:lpstr>Capabilities</vt:lpstr>
      <vt:lpstr>Functional and  Non-Functional Requirements</vt:lpstr>
      <vt:lpstr>Functional Requirements - ME</vt:lpstr>
      <vt:lpstr>Functional Requirements – ME</vt:lpstr>
      <vt:lpstr>Functional Requirements – ME</vt:lpstr>
      <vt:lpstr>Non-Functional Requirements – ME</vt:lpstr>
      <vt:lpstr>Non-Functional Requirements – ME</vt:lpstr>
      <vt:lpstr>Functional Requirements – EE</vt:lpstr>
      <vt:lpstr>Non-Functional Requirement – EE</vt:lpstr>
      <vt:lpstr>Constraints</vt:lpstr>
      <vt:lpstr>Mechanical Constraints</vt:lpstr>
      <vt:lpstr>Mechanical Constraints</vt:lpstr>
      <vt:lpstr>Mechanical Constraints</vt:lpstr>
      <vt:lpstr>Stability</vt:lpstr>
      <vt:lpstr>Constraints</vt:lpstr>
      <vt:lpstr>Electrical Constraints</vt:lpstr>
      <vt:lpstr>Electrical Constraints</vt:lpstr>
      <vt:lpstr>Electrical Constraints</vt:lpstr>
      <vt:lpstr>Electrical Constraints</vt:lpstr>
      <vt:lpstr>Electrical Constraints</vt:lpstr>
      <vt:lpstr>Test Plans</vt:lpstr>
      <vt:lpstr>Test Plans</vt:lpstr>
      <vt:lpstr>Test Plans</vt:lpstr>
      <vt:lpstr>Test Plans</vt:lpstr>
      <vt:lpstr>Test Plans - ME</vt:lpstr>
      <vt:lpstr>Test Plans</vt:lpstr>
      <vt:lpstr>Tests</vt:lpstr>
      <vt:lpstr>Tests</vt:lpstr>
      <vt:lpstr>Questions</vt:lpstr>
      <vt:lpstr>Work Cited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#2  Solar Car Project Senior Design 2010 - 2011</dc:title>
  <dc:creator>Emi</dc:creator>
  <cp:lastModifiedBy>Emi</cp:lastModifiedBy>
  <cp:revision>16</cp:revision>
  <dcterms:created xsi:type="dcterms:W3CDTF">2010-09-27T22:01:14Z</dcterms:created>
  <dcterms:modified xsi:type="dcterms:W3CDTF">2010-09-28T05:28:34Z</dcterms:modified>
</cp:coreProperties>
</file>